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0" r:id="rId2"/>
    <p:sldId id="269" r:id="rId3"/>
    <p:sldId id="272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E0FDB5D-6090-4BAB-9832-CEAED962816F}">
          <p14:sldIdLst>
            <p14:sldId id="270"/>
            <p14:sldId id="269"/>
            <p14:sldId id="272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5B"/>
    <a:srgbClr val="F25F5C"/>
    <a:srgbClr val="44A99A"/>
    <a:srgbClr val="FFE066"/>
    <a:srgbClr val="0B525B"/>
    <a:srgbClr val="219EBC"/>
    <a:srgbClr val="0E5F88"/>
    <a:srgbClr val="0A4765"/>
    <a:srgbClr val="457B9D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84" autoAdjust="0"/>
    <p:restoredTop sz="98840" autoAdjust="0"/>
  </p:normalViewPr>
  <p:slideViewPr>
    <p:cSldViewPr snapToGrid="0">
      <p:cViewPr>
        <p:scale>
          <a:sx n="66" d="100"/>
          <a:sy n="66" d="100"/>
        </p:scale>
        <p:origin x="-2694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&#1082;217&#1082;3-&#1087;&#1082;\&#1103;&#1097;&#1080;&#1082;%20217\&#1052;&#1086;&#1073;&#1080;&#1083;&#1100;&#1085;&#1086;&#1089;&#1090;&#1100;\&#1040;&#1083;&#1080;&#1096;&#1077;&#1088;\&#1057;&#1090;&#1088;&#1072;&#1090;&#1077;&#1075;&#1080;&#1103;%20&#1080;&#1085;&#1090;&#1077;&#1088;&#1085;&#1072;&#1094;&#1080;&#1086;&#1085;&#1072;&#1083;&#1080;&#1079;&#1072;&#1094;&#1080;&#1080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&#1082;217&#1082;3-&#1087;&#1082;\&#1103;&#1097;&#1080;&#1082;%20217\&#1052;&#1086;&#1073;&#1080;&#1083;&#1100;&#1085;&#1086;&#1089;&#1090;&#1100;\&#1040;&#1083;&#1080;&#1096;&#1077;&#1088;\&#1057;&#1090;&#1088;&#1072;&#1090;&#1077;&#1075;&#1080;&#1103;%20&#1080;&#1085;&#1090;&#1077;&#1088;&#1085;&#1072;&#1094;&#1080;&#1086;&#1085;&#1072;&#1083;&#1080;&#1079;&#1072;&#1094;&#1080;&#1080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&#1082;217&#1082;3-&#1087;&#1082;\&#1103;&#1097;&#1080;&#1082;%20217\&#1052;&#1086;&#1073;&#1080;&#1083;&#1100;&#1085;&#1086;&#1089;&#1090;&#1100;\&#1040;&#1083;&#1080;&#1096;&#1077;&#1088;\&#1057;&#1090;&#1088;&#1072;&#1090;&#1077;&#1075;&#1080;&#1103;%20&#1080;&#1085;&#1090;&#1077;&#1088;&#1085;&#1072;&#1094;&#1080;&#1086;&#1085;&#1072;&#1083;&#1080;&#1079;&#1072;&#1094;&#1080;&#1080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 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68</c:v>
                </c:pt>
                <c:pt idx="1">
                  <c:v>144</c:v>
                </c:pt>
                <c:pt idx="2">
                  <c:v>228</c:v>
                </c:pt>
                <c:pt idx="3">
                  <c:v>320</c:v>
                </c:pt>
                <c:pt idx="4">
                  <c:v>360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24320"/>
        <c:axId val="131635072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667072"/>
        <c:axId val="131651840"/>
      </c:lineChart>
      <c:catAx>
        <c:axId val="131624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635072"/>
        <c:crosses val="autoZero"/>
        <c:auto val="1"/>
        <c:lblAlgn val="ctr"/>
        <c:lblOffset val="100"/>
        <c:noMultiLvlLbl val="0"/>
      </c:catAx>
      <c:valAx>
        <c:axId val="1316350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31624320"/>
        <c:crosses val="autoZero"/>
        <c:crossBetween val="between"/>
      </c:valAx>
      <c:valAx>
        <c:axId val="1316518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31667072"/>
        <c:crosses val="max"/>
        <c:crossBetween val="between"/>
      </c:valAx>
      <c:catAx>
        <c:axId val="1316670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651840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6.4381507934603621E-2"/>
          <c:y val="0.86965860663672034"/>
          <c:w val="0.89419354911117621"/>
          <c:h val="0.1303413933632796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Филиалы и представительства за рубежом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869354792895271"/>
          <c:y val="0.38948175157588927"/>
          <c:w val="0.48001363436734568"/>
          <c:h val="0.50621645561103212"/>
        </c:manualLayout>
      </c:layout>
      <c:pieChart>
        <c:varyColors val="1"/>
        <c:ser>
          <c:idx val="0"/>
          <c:order val="0"/>
          <c:tx>
            <c:strRef>
              <c:f>Лист1!$U$6</c:f>
              <c:strCache>
                <c:ptCount val="1"/>
                <c:pt idx="0">
                  <c:v>Филиалы и представительства за рубежом 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Лист1!$I$12:$I$17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Лист1!$V$6:$Z$6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2525264001992717"/>
          <c:y val="0.35868566367081034"/>
          <c:w val="0.24144803973194484"/>
          <c:h val="0.561955789382483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Международные исследовательские проекты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7602102006765646"/>
          <c:y val="0.39471290196812181"/>
          <c:w val="0.48899435960929977"/>
          <c:h val="0.51108860096797715"/>
        </c:manualLayout>
      </c:layout>
      <c:pieChart>
        <c:varyColors val="1"/>
        <c:ser>
          <c:idx val="0"/>
          <c:order val="0"/>
          <c:tx>
            <c:strRef>
              <c:f>Лист1!$U$5</c:f>
              <c:strCache>
                <c:ptCount val="1"/>
                <c:pt idx="0">
                  <c:v>Международные исследовательские проекты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Лист1!$I$12:$I$17</c:f>
              <c:numCache>
                <c:formatCode>General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Лист1!$V$5:$AA$5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47540668470825"/>
          <c:y val="6.270817392394791E-2"/>
          <c:w val="0.59829898940472748"/>
          <c:h val="0.39185381738619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34</c:v>
                </c:pt>
                <c:pt idx="2">
                  <c:v>37</c:v>
                </c:pt>
                <c:pt idx="3">
                  <c:v>40</c:v>
                </c:pt>
                <c:pt idx="4">
                  <c:v>43</c:v>
                </c:pt>
              </c:numCache>
            </c:numRef>
          </c:val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98816"/>
        <c:axId val="1297948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за счет средств вуза</c:v>
                </c:pt>
              </c:strCache>
            </c:strRef>
          </c:tx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798144"/>
        <c:axId val="129796352"/>
      </c:lineChart>
      <c:catAx>
        <c:axId val="12969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9794816"/>
        <c:crosses val="autoZero"/>
        <c:auto val="1"/>
        <c:lblAlgn val="ctr"/>
        <c:lblOffset val="100"/>
        <c:noMultiLvlLbl val="0"/>
      </c:catAx>
      <c:valAx>
        <c:axId val="129794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29698816"/>
        <c:crosses val="autoZero"/>
        <c:crossBetween val="between"/>
      </c:valAx>
      <c:valAx>
        <c:axId val="1297963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798144"/>
        <c:crosses val="max"/>
        <c:crossBetween val="between"/>
      </c:valAx>
      <c:catAx>
        <c:axId val="129798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9796352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"/>
          <c:y val="0.59891827023850619"/>
          <c:w val="0.90761403410890362"/>
          <c:h val="0.138647650776765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32837106422073"/>
          <c:y val="6.270817392394791E-2"/>
          <c:w val="0.59829898940472748"/>
          <c:h val="0.39185381738619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</c:v>
                </c:pt>
                <c:pt idx="1">
                  <c:v>24</c:v>
                </c:pt>
                <c:pt idx="2">
                  <c:v>26</c:v>
                </c:pt>
                <c:pt idx="3">
                  <c:v>30</c:v>
                </c:pt>
                <c:pt idx="4">
                  <c:v>31</c:v>
                </c:pt>
              </c:numCache>
            </c:numRef>
          </c:val>
        </c:ser>
        <c:ser>
          <c:idx val="2"/>
          <c:order val="2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748160"/>
        <c:axId val="19277043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из них за счет средств вуза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15</c:v>
                </c:pt>
                <c:pt idx="1">
                  <c:v>18</c:v>
                </c:pt>
                <c:pt idx="2">
                  <c:v>20</c:v>
                </c:pt>
                <c:pt idx="3">
                  <c:v>23</c:v>
                </c:pt>
                <c:pt idx="4">
                  <c:v>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3504"/>
        <c:axId val="192771968"/>
      </c:lineChart>
      <c:catAx>
        <c:axId val="192748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770432"/>
        <c:crosses val="autoZero"/>
        <c:auto val="1"/>
        <c:lblAlgn val="ctr"/>
        <c:lblOffset val="100"/>
        <c:noMultiLvlLbl val="0"/>
      </c:catAx>
      <c:valAx>
        <c:axId val="1927704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92748160"/>
        <c:crosses val="autoZero"/>
        <c:crossBetween val="between"/>
      </c:valAx>
      <c:valAx>
        <c:axId val="1927719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92773504"/>
        <c:crosses val="max"/>
        <c:crossBetween val="between"/>
      </c:valAx>
      <c:catAx>
        <c:axId val="192773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71968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"/>
          <c:y val="0.59891827023850619"/>
          <c:w val="0.90761403410890362"/>
          <c:h val="0.1386476507767658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Программа двойного диплома</a:t>
            </a:r>
          </a:p>
        </c:rich>
      </c:tx>
      <c:layout>
        <c:manualLayout>
          <c:xMode val="edge"/>
          <c:yMode val="edge"/>
          <c:x val="0.22899494592803124"/>
          <c:y val="0.129454503622432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0927246020600307E-2"/>
          <c:y val="0.22631421258278844"/>
          <c:w val="0.83814550795879939"/>
          <c:h val="0.40049859642340069"/>
        </c:manualLayout>
      </c:layout>
      <c:areaChart>
        <c:grouping val="stacked"/>
        <c:varyColors val="0"/>
        <c:ser>
          <c:idx val="0"/>
          <c:order val="0"/>
          <c:tx>
            <c:strRef>
              <c:f>[Книга1.xlsx]Лист1!$H$31</c:f>
              <c:strCache>
                <c:ptCount val="1"/>
                <c:pt idx="0">
                  <c:v>ОП двойного диплома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[Книга1.xlsx]Лист1!$I$13:$I$17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[Книга1.xlsx]Лист1!$I$31:$M$31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</c:ser>
        <c:ser>
          <c:idx val="1"/>
          <c:order val="1"/>
          <c:tx>
            <c:strRef>
              <c:f>[Книга1.xlsx]Лист1!$H$32</c:f>
              <c:strCache>
                <c:ptCount val="1"/>
                <c:pt idx="0">
                  <c:v>из них с вузами из QS TOP-700 </c:v>
                </c:pt>
              </c:strCache>
            </c:strRef>
          </c:tx>
          <c:spPr>
            <a:ln w="25400">
              <a:noFill/>
            </a:ln>
          </c:spP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[Книга1.xlsx]Лист1!$I$13:$I$17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[Книга1.xlsx]Лист1!$I$32:$M$32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2849024"/>
        <c:axId val="192850560"/>
      </c:areaChart>
      <c:catAx>
        <c:axId val="19284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2850560"/>
        <c:crosses val="autoZero"/>
        <c:auto val="1"/>
        <c:lblAlgn val="ctr"/>
        <c:lblOffset val="100"/>
        <c:noMultiLvlLbl val="0"/>
      </c:catAx>
      <c:valAx>
        <c:axId val="1928505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2849024"/>
        <c:crosses val="autoZero"/>
        <c:crossBetween val="midCat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7365968525312407E-2"/>
          <c:y val="0.67328537400738508"/>
          <c:w val="0.96143990561632886"/>
          <c:h val="0.2342471234051631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CA97F-0374-487A-A1F1-BB883030A2BF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2AE11-ADFC-44A0-916F-0BCB698958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627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72CA2A-A567-407D-990C-C7BF1C060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07DA24A-6AE6-49D5-AD89-5AF41A191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1B68A4-F884-40E4-8ADC-CE3A2B62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FB3956-A934-42B6-B4B5-78E94F563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23E2FF-D8D6-43F8-82A8-18FA1362D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1D3ED5-2ECB-4E69-9EE4-C9865B7C6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A35314D-C9B1-48BF-AF95-061B73632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6C18E4-16DB-4A5D-9032-6AF55C66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D0771E-48B1-4B5D-AAD9-DF42F79C6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53D51B-F29B-4B94-9BD6-38A045CE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55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7456FE5-B117-425F-93CA-5350A4471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F76DA87-0BB0-482D-A2BC-FD4A03D3B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809A8F-063F-479B-BFE2-781089BDF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C0E878-BD1B-4072-92C9-CD104C3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FF450A-A292-487C-8519-19A316865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110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F1C69E-3EA2-473D-A6EF-132B1887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645FA1-F9DC-4994-B156-ACF3BE139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5C15172-1403-4898-82C6-19348901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FA53F6-5F28-429C-B320-A7D307BC3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5B959A-F8B7-49F7-9E3B-790A685D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3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14F4D0D-E5E2-49B4-BA1D-639DEE3A5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4121823-E911-46DF-99FC-39B92950F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6C2204-F878-421B-955C-E9E078F2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370EEE6-421E-4B6C-9980-143265E75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735FE2-0F22-41ED-BDEE-8C427ABC2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881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29FB75-4C65-4B44-8382-C9B35183E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ABC4658-7197-447A-BD00-8CBE8B3A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67C91EB-E1C2-4815-9264-9A734A84E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7A30917-8389-40E6-BFC1-47CFA6402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AE2502-88BE-435D-96A5-DFB15977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F43740F-5D1F-4D93-A068-C6F318A0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8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4A35AD-2DD1-4E24-93F8-17DBFD24A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1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B180CDC-5407-407F-8F31-2FDDD03BF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071777B-3345-423F-B412-3CEBA74E3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CF930C1-FF45-4F0D-B310-0342B3E928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ACF142F-8B61-4A9F-87B3-617FF1496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C581872-7F46-4AE4-8611-6377A520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2E7E57C-C916-4194-8759-8B33CACF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75F6537-E300-4631-BD3C-D259AD7B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818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D56CA0-5304-456D-8910-20A5ECDC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1DE83F1-105E-4D7A-82E8-4EA6BCF4A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16C442D-39A7-4C56-A30B-54476E2F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792E65-6A25-4D88-9713-2EE66EB3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5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749CC2F8-E7B1-4150-884A-179902E58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EBC9059-A2E7-4CCC-89F2-1B46FEE8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1C54C22-5F46-4DBA-BB43-D952F752D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76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2A41B3-DDEA-43B3-A7ED-402B7F7D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ED82BBB-67C7-4473-B215-0E882FD75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D9C7870-8183-4497-8246-32F5358F48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0EC22F1-745C-44B8-887C-2C1FC4083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7AEE2EF-706F-4B10-80E2-244AAD564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D3862B1-22D0-4863-913D-96A086081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9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BDFE92-12D9-407C-9B0F-CFBC1294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52B6C1F-AA5C-4C1E-8389-7E2F56194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5C56F1F-1D61-4D97-B034-8D625C70C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5115FA2-8EAF-4FB4-A1F5-4DA44A3C3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1AC3-E138-4D33-A7C0-BFD96481EF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397AD1-9D15-47BB-B30F-5BA9B75D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3578DD8-F363-4B8A-86FB-EF91EBDE4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44457-0228-4F52-AC22-9A9F2D2439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75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0DC7E3-ECCB-49B6-824F-D839C75D2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D1B267D-FA0B-4E71-BDB2-93BA204DC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E897168-03A1-4737-AD08-550B0E932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31AC3-E138-4D33-A7C0-BFD96481EF0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09.03.2021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FCA0F7A-BC1E-475E-B049-3C9D8EF01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385CC1-0D80-48E7-B37C-63BD258D0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4457-0228-4F52-AC22-9A9F2D2439A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1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chart" Target="../charts/chart6.xml"/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chart" Target="../charts/chart5.xml"/><Relationship Id="rId5" Type="http://schemas.openxmlformats.org/officeDocument/2006/relationships/image" Target="../media/image8.png"/><Relationship Id="rId10" Type="http://schemas.openxmlformats.org/officeDocument/2006/relationships/chart" Target="../charts/chart4.xml"/><Relationship Id="rId4" Type="http://schemas.openxmlformats.org/officeDocument/2006/relationships/image" Target="../media/image7.png"/><Relationship Id="rId9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5E4969F-7371-43C1-9CEE-81C47278D944}"/>
              </a:ext>
            </a:extLst>
          </p:cNvPr>
          <p:cNvSpPr/>
          <p:nvPr/>
        </p:nvSpPr>
        <p:spPr>
          <a:xfrm>
            <a:off x="-3313" y="2936522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ИНТЕРНАЦИОНАЛИЗАЦИИ </a:t>
            </a:r>
          </a:p>
          <a:p>
            <a:pPr algn="ctr"/>
            <a:r>
              <a:rPr lang="ru-RU" sz="32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 «</a:t>
            </a:r>
            <a:r>
              <a:rPr lang="ru-RU" sz="3200" b="1" dirty="0" err="1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Жетысуский</a:t>
            </a:r>
            <a:r>
              <a:rPr lang="ru-RU" sz="32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университет</a:t>
            </a:r>
          </a:p>
          <a:p>
            <a:pPr algn="ctr"/>
            <a:r>
              <a:rPr lang="ru-RU" sz="32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Ильяса </a:t>
            </a:r>
            <a:r>
              <a:rPr lang="ru-RU" sz="3200" b="1" dirty="0" err="1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Жансугурова</a:t>
            </a:r>
            <a:r>
              <a:rPr lang="ru-RU" sz="32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32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</a:t>
            </a:r>
            <a:r>
              <a:rPr lang="en-US" sz="32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-2025 годы</a:t>
            </a:r>
            <a:endParaRPr lang="ru-RU" sz="3200" b="1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5347252" y="5331408"/>
            <a:ext cx="1490871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1" y="1230086"/>
            <a:ext cx="4839941" cy="11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 67"/>
          <p:cNvSpPr/>
          <p:nvPr/>
        </p:nvSpPr>
        <p:spPr>
          <a:xfrm>
            <a:off x="-29028" y="2653335"/>
            <a:ext cx="12192000" cy="3820024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807105"/>
            <a:ext cx="12192000" cy="3409113"/>
          </a:xfrm>
          <a:prstGeom prst="rect">
            <a:avLst/>
          </a:prstGeom>
          <a:blipFill dpi="0" rotWithShape="1">
            <a:blip r:embed="rId3">
              <a:alphaModFix amt="1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0" y="358687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МИСИЯ, ЦЕЛИ И ПРИОРИТЕТЫ</a:t>
            </a:r>
            <a:endParaRPr lang="ru-RU" sz="24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487017" y="831311"/>
            <a:ext cx="3071192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/>
          <p:cNvGrpSpPr/>
          <p:nvPr/>
        </p:nvGrpSpPr>
        <p:grpSpPr>
          <a:xfrm>
            <a:off x="1941009" y="1134090"/>
            <a:ext cx="2819980" cy="2583652"/>
            <a:chOff x="3261000" y="817253"/>
            <a:chExt cx="2340000" cy="2340000"/>
          </a:xfrm>
          <a:solidFill>
            <a:schemeClr val="bg1"/>
          </a:solidFill>
        </p:grpSpPr>
        <p:sp>
          <p:nvSpPr>
            <p:cNvPr id="8" name="Google Shape;85;p13"/>
            <p:cNvSpPr/>
            <p:nvPr/>
          </p:nvSpPr>
          <p:spPr>
            <a:xfrm>
              <a:off x="3261000" y="817253"/>
              <a:ext cx="2340000" cy="2340000"/>
            </a:xfrm>
            <a:prstGeom prst="roundRect">
              <a:avLst>
                <a:gd name="adj" fmla="val 7755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8;p13"/>
            <p:cNvSpPr txBox="1"/>
            <p:nvPr/>
          </p:nvSpPr>
          <p:spPr>
            <a:xfrm>
              <a:off x="3308877" y="1679874"/>
              <a:ext cx="2243947" cy="1146852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algn="ctr"/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Подготовка 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конкурентоспособных кадров на основе общечеловеческих ценностей, удовлетворяющих потребностям социально-экономического развития страны.</a:t>
              </a:r>
            </a:p>
          </p:txBody>
        </p:sp>
        <p:sp>
          <p:nvSpPr>
            <p:cNvPr id="12" name="Google Shape;89;p13"/>
            <p:cNvSpPr txBox="1"/>
            <p:nvPr/>
          </p:nvSpPr>
          <p:spPr>
            <a:xfrm>
              <a:off x="3356049" y="1081399"/>
              <a:ext cx="2113495" cy="48069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ru-RU" sz="1600" b="1" dirty="0">
                  <a:latin typeface="Arial" pitchFamily="34" charset="0"/>
                  <a:cs typeface="Arial" pitchFamily="34" charset="0"/>
                </a:rPr>
                <a:t>МИССИЯ УНИВЕРСИТЕТА</a:t>
              </a:r>
            </a:p>
          </p:txBody>
        </p:sp>
      </p:grpSp>
      <p:sp>
        <p:nvSpPr>
          <p:cNvPr id="9" name="Google Shape;86;p13"/>
          <p:cNvSpPr/>
          <p:nvPr/>
        </p:nvSpPr>
        <p:spPr>
          <a:xfrm>
            <a:off x="1796431" y="3108753"/>
            <a:ext cx="872044" cy="805408"/>
          </a:xfrm>
          <a:custGeom>
            <a:avLst/>
            <a:gdLst/>
            <a:ahLst/>
            <a:cxnLst/>
            <a:rect l="l" t="t" r="r" b="b"/>
            <a:pathLst>
              <a:path w="1184282" h="1194176" extrusionOk="0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6931617" y="1114378"/>
            <a:ext cx="2821018" cy="2714921"/>
            <a:chOff x="6446807" y="817253"/>
            <a:chExt cx="2340000" cy="2340000"/>
          </a:xfrm>
          <a:solidFill>
            <a:schemeClr val="bg1"/>
          </a:solidFill>
        </p:grpSpPr>
        <p:sp>
          <p:nvSpPr>
            <p:cNvPr id="14" name="Google Shape;91;p13"/>
            <p:cNvSpPr/>
            <p:nvPr/>
          </p:nvSpPr>
          <p:spPr>
            <a:xfrm>
              <a:off x="6446807" y="817253"/>
              <a:ext cx="2340000" cy="2340000"/>
            </a:xfrm>
            <a:prstGeom prst="roundRect">
              <a:avLst>
                <a:gd name="adj" fmla="val 7755"/>
              </a:avLst>
            </a:prstGeom>
            <a:grpFill/>
            <a:ln>
              <a:solidFill>
                <a:srgbClr val="FF8A5B"/>
              </a:solidFill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4;p13"/>
            <p:cNvSpPr txBox="1"/>
            <p:nvPr/>
          </p:nvSpPr>
          <p:spPr>
            <a:xfrm>
              <a:off x="6743463" y="1303397"/>
              <a:ext cx="1909030" cy="95410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lvl="1" algn="ctr"/>
              <a:r>
                <a:rPr lang="ru-RU" sz="12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1200" dirty="0">
                  <a:latin typeface="Arial" pitchFamily="34" charset="0"/>
                  <a:cs typeface="Arial" pitchFamily="34" charset="0"/>
                </a:rPr>
                <a:t>. Развитие международного сотрудничества </a:t>
              </a:r>
              <a:r>
                <a:rPr lang="kk-KZ" sz="1200" dirty="0">
                  <a:latin typeface="Arial" pitchFamily="34" charset="0"/>
                  <a:cs typeface="Arial" pitchFamily="34" charset="0"/>
                </a:rPr>
                <a:t>и академической мобильности</a:t>
              </a:r>
              <a:endParaRPr lang="ru-RU" sz="1200" dirty="0">
                <a:latin typeface="Arial" pitchFamily="34" charset="0"/>
                <a:cs typeface="Arial" pitchFamily="34" charset="0"/>
              </a:endParaRPr>
            </a:p>
            <a:p>
              <a:pPr marL="0" lvl="1" algn="ctr"/>
              <a:r>
                <a:rPr lang="ru-RU" sz="1200" dirty="0">
                  <a:latin typeface="Arial" pitchFamily="34" charset="0"/>
                  <a:cs typeface="Arial" pitchFamily="34" charset="0"/>
                </a:rPr>
                <a:t>2. Внутренняя интернационализация университета </a:t>
              </a:r>
            </a:p>
            <a:p>
              <a:pPr marL="0" lvl="1" algn="ctr"/>
              <a:r>
                <a:rPr lang="ru-RU" sz="1200" dirty="0">
                  <a:latin typeface="Arial" pitchFamily="34" charset="0"/>
                  <a:cs typeface="Arial" pitchFamily="34" charset="0"/>
                </a:rPr>
                <a:t>3. Развитие потенциала и создание благоприятных условий для обучения иностранных студентов</a:t>
              </a:r>
              <a:endParaRPr lang="ru-RU" sz="1600" dirty="0"/>
            </a:p>
          </p:txBody>
        </p:sp>
        <p:sp>
          <p:nvSpPr>
            <p:cNvPr id="18" name="Google Shape;95;p13"/>
            <p:cNvSpPr txBox="1"/>
            <p:nvPr/>
          </p:nvSpPr>
          <p:spPr>
            <a:xfrm>
              <a:off x="6794985" y="938628"/>
              <a:ext cx="1665300" cy="369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ru-RU" sz="1600" b="1" dirty="0">
                  <a:latin typeface="Arial" pitchFamily="34" charset="0"/>
                  <a:cs typeface="Arial" pitchFamily="34" charset="0"/>
                </a:rPr>
                <a:t>ЦЕЛИ</a:t>
              </a:r>
            </a:p>
          </p:txBody>
        </p:sp>
      </p:grpSp>
      <p:sp>
        <p:nvSpPr>
          <p:cNvPr id="15" name="Google Shape;92;p13"/>
          <p:cNvSpPr/>
          <p:nvPr/>
        </p:nvSpPr>
        <p:spPr>
          <a:xfrm>
            <a:off x="6700852" y="3232557"/>
            <a:ext cx="873662" cy="805408"/>
          </a:xfrm>
          <a:custGeom>
            <a:avLst/>
            <a:gdLst/>
            <a:ahLst/>
            <a:cxnLst/>
            <a:rect l="l" t="t" r="r" b="b"/>
            <a:pathLst>
              <a:path w="1184282" h="1194176" extrusionOk="0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3;p13"/>
          <p:cNvSpPr/>
          <p:nvPr/>
        </p:nvSpPr>
        <p:spPr>
          <a:xfrm rot="10800000">
            <a:off x="8955268" y="911179"/>
            <a:ext cx="1080000" cy="1089022"/>
          </a:xfrm>
          <a:custGeom>
            <a:avLst/>
            <a:gdLst/>
            <a:ahLst/>
            <a:cxnLst/>
            <a:rect l="l" t="t" r="r" b="b"/>
            <a:pathLst>
              <a:path w="1184282" h="1194176" extrusionOk="0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97;p13"/>
          <p:cNvSpPr/>
          <p:nvPr/>
        </p:nvSpPr>
        <p:spPr>
          <a:xfrm>
            <a:off x="3202945" y="4220934"/>
            <a:ext cx="5234172" cy="2400300"/>
          </a:xfrm>
          <a:prstGeom prst="roundRect">
            <a:avLst>
              <a:gd name="adj" fmla="val 7755"/>
            </a:avLst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00;p13"/>
          <p:cNvSpPr txBox="1"/>
          <p:nvPr/>
        </p:nvSpPr>
        <p:spPr>
          <a:xfrm>
            <a:off x="3633915" y="4656287"/>
            <a:ext cx="4404280" cy="1783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1"/>
            <a:r>
              <a:rPr lang="ru-RU" sz="1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Международная мобильность студентов, преподавателей вуза</a:t>
            </a:r>
          </a:p>
          <a:p>
            <a:pPr marL="180975" lvl="1"/>
            <a:r>
              <a:rPr lang="ru-RU" sz="1200" dirty="0">
                <a:latin typeface="Arial" pitchFamily="34" charset="0"/>
                <a:cs typeface="Arial" pitchFamily="34" charset="0"/>
              </a:rPr>
              <a:t>2. Разработка совместных программ и программ двойных дипломов</a:t>
            </a:r>
          </a:p>
          <a:p>
            <a:pPr marL="180975" lvl="1"/>
            <a:r>
              <a:rPr lang="ru-RU" sz="1200" dirty="0">
                <a:latin typeface="Arial" pitchFamily="34" charset="0"/>
                <a:cs typeface="Arial" pitchFamily="34" charset="0"/>
              </a:rPr>
              <a:t>3. Привлечение иностранных обучающихся и ППС в университетскую среду</a:t>
            </a:r>
          </a:p>
          <a:p>
            <a:pPr marL="180975" lvl="1"/>
            <a:r>
              <a:rPr lang="ru-RU" sz="1200" dirty="0">
                <a:latin typeface="Arial" pitchFamily="34" charset="0"/>
                <a:cs typeface="Arial" pitchFamily="34" charset="0"/>
              </a:rPr>
              <a:t>4. Повышение конкурентоспособности выпускников на международном и казахстанском рынках труда</a:t>
            </a:r>
          </a:p>
          <a:p>
            <a:pPr marL="180975" lvl="1"/>
            <a:r>
              <a:rPr lang="ru-RU" sz="1200" dirty="0">
                <a:latin typeface="Arial" pitchFamily="34" charset="0"/>
                <a:cs typeface="Arial" pitchFamily="34" charset="0"/>
              </a:rPr>
              <a:t>5. Увеличение объема экспорта образовательных услуг, а также научной продукции 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услуг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Google Shape;101;p13"/>
          <p:cNvSpPr txBox="1"/>
          <p:nvPr/>
        </p:nvSpPr>
        <p:spPr>
          <a:xfrm>
            <a:off x="3913869" y="4327915"/>
            <a:ext cx="3679592" cy="846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ПРИОРИТЕТНЫЕ НАПРАВЛЕНИЯ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Google Shape;105;p13"/>
          <p:cNvSpPr/>
          <p:nvPr/>
        </p:nvSpPr>
        <p:spPr>
          <a:xfrm rot="10800000">
            <a:off x="7593460" y="3984464"/>
            <a:ext cx="1080000" cy="1089022"/>
          </a:xfrm>
          <a:custGeom>
            <a:avLst/>
            <a:gdLst/>
            <a:ahLst/>
            <a:cxnLst/>
            <a:rect l="l" t="t" r="r" b="b"/>
            <a:pathLst>
              <a:path w="1184282" h="1194176" extrusionOk="0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104;p13"/>
          <p:cNvSpPr/>
          <p:nvPr/>
        </p:nvSpPr>
        <p:spPr>
          <a:xfrm>
            <a:off x="2959281" y="6036199"/>
            <a:ext cx="873662" cy="808123"/>
          </a:xfrm>
          <a:custGeom>
            <a:avLst/>
            <a:gdLst/>
            <a:ahLst/>
            <a:cxnLst/>
            <a:rect l="l" t="t" r="r" b="b"/>
            <a:pathLst>
              <a:path w="1184282" h="1194176" extrusionOk="0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87;p13"/>
          <p:cNvSpPr/>
          <p:nvPr/>
        </p:nvSpPr>
        <p:spPr>
          <a:xfrm rot="10800000">
            <a:off x="3953320" y="940210"/>
            <a:ext cx="1080000" cy="1089022"/>
          </a:xfrm>
          <a:custGeom>
            <a:avLst/>
            <a:gdLst/>
            <a:ahLst/>
            <a:cxnLst/>
            <a:rect l="l" t="t" r="r" b="b"/>
            <a:pathLst>
              <a:path w="1184282" h="1194176" extrusionOk="0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AutoShape 4" descr="Международное сотрудниче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268" y="247594"/>
            <a:ext cx="2336072" cy="56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3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68772AD6-645C-485C-9640-1B420647CF2E}"/>
              </a:ext>
            </a:extLst>
          </p:cNvPr>
          <p:cNvSpPr/>
          <p:nvPr/>
        </p:nvSpPr>
        <p:spPr>
          <a:xfrm>
            <a:off x="0" y="170003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/>
            <a:r>
              <a:rPr lang="ru-RU" sz="2400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СТРАТЕГИЧЕСКИЕ ПОКАЗАТЕЛИ</a:t>
            </a:r>
            <a:endParaRPr lang="ru-RU" sz="2400" dirty="0">
              <a:solidFill>
                <a:srgbClr val="073E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xmlns="" xmlns:lc="http://schemas.openxmlformats.org/drawingml/2006/lockedCanvas" id="{51A815F7-E9F3-4F6E-A2F6-1ABF5A0199C8}"/>
              </a:ext>
            </a:extLst>
          </p:cNvPr>
          <p:cNvCxnSpPr>
            <a:cxnSpLocks/>
          </p:cNvCxnSpPr>
          <p:nvPr/>
        </p:nvCxnSpPr>
        <p:spPr>
          <a:xfrm>
            <a:off x="487017" y="642629"/>
            <a:ext cx="3071192" cy="0"/>
          </a:xfrm>
          <a:prstGeom prst="line">
            <a:avLst/>
          </a:prstGeom>
          <a:ln w="12700">
            <a:solidFill>
              <a:srgbClr val="CCA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Группа 56"/>
          <p:cNvGrpSpPr/>
          <p:nvPr/>
        </p:nvGrpSpPr>
        <p:grpSpPr>
          <a:xfrm>
            <a:off x="322581" y="718181"/>
            <a:ext cx="11329201" cy="2616921"/>
            <a:chOff x="374073" y="976461"/>
            <a:chExt cx="11329200" cy="2616921"/>
          </a:xfrm>
        </p:grpSpPr>
        <p:cxnSp>
          <p:nvCxnSpPr>
            <p:cNvPr id="21" name="Google Shape;97;p13"/>
            <p:cNvCxnSpPr/>
            <p:nvPr/>
          </p:nvCxnSpPr>
          <p:spPr>
            <a:xfrm flipV="1">
              <a:off x="3937827" y="2056145"/>
              <a:ext cx="10500" cy="671154"/>
            </a:xfrm>
            <a:prstGeom prst="straightConnector1">
              <a:avLst/>
            </a:prstGeom>
            <a:noFill/>
            <a:ln w="254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0" name="Google Shape;96;p13"/>
            <p:cNvCxnSpPr/>
            <p:nvPr/>
          </p:nvCxnSpPr>
          <p:spPr>
            <a:xfrm flipH="1" flipV="1">
              <a:off x="1523433" y="1845727"/>
              <a:ext cx="5404" cy="651755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4" name="Google Shape;100;p13"/>
            <p:cNvCxnSpPr>
              <a:endCxn id="28" idx="4"/>
            </p:cNvCxnSpPr>
            <p:nvPr/>
          </p:nvCxnSpPr>
          <p:spPr>
            <a:xfrm flipV="1">
              <a:off x="10482671" y="1932993"/>
              <a:ext cx="12171" cy="427372"/>
            </a:xfrm>
            <a:prstGeom prst="straightConnector1">
              <a:avLst/>
            </a:prstGeom>
            <a:noFill/>
            <a:ln w="254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cxnSp>
          <p:nvCxnSpPr>
            <p:cNvPr id="22" name="Google Shape;98;p13"/>
            <p:cNvCxnSpPr/>
            <p:nvPr/>
          </p:nvCxnSpPr>
          <p:spPr>
            <a:xfrm flipV="1">
              <a:off x="6023433" y="1845727"/>
              <a:ext cx="0" cy="651755"/>
            </a:xfrm>
            <a:prstGeom prst="straightConnector1">
              <a:avLst/>
            </a:prstGeom>
            <a:noFill/>
            <a:ln w="254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cxnSp>
        <p:sp>
          <p:nvSpPr>
            <p:cNvPr id="10" name="Google Shape;86;p13"/>
            <p:cNvSpPr/>
            <p:nvPr/>
          </p:nvSpPr>
          <p:spPr>
            <a:xfrm>
              <a:off x="374073" y="2053027"/>
              <a:ext cx="2329500" cy="452974"/>
            </a:xfrm>
            <a:prstGeom prst="chevron">
              <a:avLst>
                <a:gd name="adj" fmla="val 58912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87;p13"/>
            <p:cNvSpPr/>
            <p:nvPr/>
          </p:nvSpPr>
          <p:spPr>
            <a:xfrm>
              <a:off x="2624073" y="2053027"/>
              <a:ext cx="2329200" cy="452974"/>
            </a:xfrm>
            <a:prstGeom prst="chevron">
              <a:avLst>
                <a:gd name="adj" fmla="val 58912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88;p13"/>
            <p:cNvSpPr/>
            <p:nvPr/>
          </p:nvSpPr>
          <p:spPr>
            <a:xfrm>
              <a:off x="4874071" y="2053027"/>
              <a:ext cx="2329200" cy="452974"/>
            </a:xfrm>
            <a:prstGeom prst="chevron">
              <a:avLst>
                <a:gd name="adj" fmla="val 58912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90;p13"/>
            <p:cNvSpPr/>
            <p:nvPr/>
          </p:nvSpPr>
          <p:spPr>
            <a:xfrm>
              <a:off x="9374073" y="2053027"/>
              <a:ext cx="2329200" cy="452974"/>
            </a:xfrm>
            <a:prstGeom prst="chevron">
              <a:avLst>
                <a:gd name="adj" fmla="val 58912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91;p13"/>
            <p:cNvSpPr/>
            <p:nvPr/>
          </p:nvSpPr>
          <p:spPr>
            <a:xfrm>
              <a:off x="940918" y="2186118"/>
              <a:ext cx="180000" cy="18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92;p13"/>
            <p:cNvSpPr/>
            <p:nvPr/>
          </p:nvSpPr>
          <p:spPr>
            <a:xfrm>
              <a:off x="3678033" y="3155100"/>
              <a:ext cx="180000" cy="18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93;p13"/>
            <p:cNvSpPr/>
            <p:nvPr/>
          </p:nvSpPr>
          <p:spPr>
            <a:xfrm>
              <a:off x="5928030" y="3155100"/>
              <a:ext cx="180000" cy="18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94;p13"/>
            <p:cNvSpPr/>
            <p:nvPr/>
          </p:nvSpPr>
          <p:spPr>
            <a:xfrm>
              <a:off x="8177504" y="3155100"/>
              <a:ext cx="180000" cy="18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95;p13"/>
            <p:cNvSpPr/>
            <p:nvPr/>
          </p:nvSpPr>
          <p:spPr>
            <a:xfrm>
              <a:off x="10428033" y="3155100"/>
              <a:ext cx="180000" cy="18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01;p13"/>
            <p:cNvSpPr/>
            <p:nvPr/>
          </p:nvSpPr>
          <p:spPr>
            <a:xfrm>
              <a:off x="1084541" y="976461"/>
              <a:ext cx="877784" cy="877784"/>
            </a:xfrm>
            <a:prstGeom prst="donut">
              <a:avLst>
                <a:gd name="adj" fmla="val 8904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" name="Google Shape;102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289433" y="1181353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Google Shape;103;p13"/>
            <p:cNvSpPr/>
            <p:nvPr/>
          </p:nvSpPr>
          <p:spPr>
            <a:xfrm>
              <a:off x="5583865" y="976461"/>
              <a:ext cx="877784" cy="877784"/>
            </a:xfrm>
            <a:prstGeom prst="donut">
              <a:avLst>
                <a:gd name="adj" fmla="val 8904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04;p13"/>
            <p:cNvSpPr/>
            <p:nvPr/>
          </p:nvSpPr>
          <p:spPr>
            <a:xfrm>
              <a:off x="10055950" y="1055209"/>
              <a:ext cx="877784" cy="877784"/>
            </a:xfrm>
            <a:prstGeom prst="donut">
              <a:avLst>
                <a:gd name="adj" fmla="val 8904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6;p13"/>
            <p:cNvSpPr/>
            <p:nvPr/>
          </p:nvSpPr>
          <p:spPr>
            <a:xfrm>
              <a:off x="3498935" y="2715598"/>
              <a:ext cx="877784" cy="877784"/>
            </a:xfrm>
            <a:prstGeom prst="donut">
              <a:avLst>
                <a:gd name="adj" fmla="val 8904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" name="Google Shape;107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14327" y="2920490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109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804695" y="1176529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110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48671" y="1286646"/>
              <a:ext cx="468000" cy="46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112;p13"/>
            <p:cNvSpPr txBox="1"/>
            <p:nvPr/>
          </p:nvSpPr>
          <p:spPr>
            <a:xfrm>
              <a:off x="5583865" y="2055892"/>
              <a:ext cx="8066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 smtClean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2023</a:t>
              </a:r>
              <a:endParaRPr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13;p13"/>
            <p:cNvSpPr txBox="1"/>
            <p:nvPr/>
          </p:nvSpPr>
          <p:spPr>
            <a:xfrm>
              <a:off x="10118045" y="2055492"/>
              <a:ext cx="8066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 smtClean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2025</a:t>
              </a:r>
              <a:endParaRPr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14;p13"/>
            <p:cNvSpPr txBox="1"/>
            <p:nvPr/>
          </p:nvSpPr>
          <p:spPr>
            <a:xfrm>
              <a:off x="3373187" y="2012604"/>
              <a:ext cx="8066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 smtClean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2022</a:t>
              </a:r>
              <a:endParaRPr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15;p13"/>
            <p:cNvSpPr txBox="1"/>
            <p:nvPr/>
          </p:nvSpPr>
          <p:spPr>
            <a:xfrm>
              <a:off x="1114716" y="2035817"/>
              <a:ext cx="8066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 smtClean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2021</a:t>
              </a:r>
              <a:endParaRPr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8" name="Группа 2047"/>
            <p:cNvGrpSpPr/>
            <p:nvPr/>
          </p:nvGrpSpPr>
          <p:grpSpPr>
            <a:xfrm>
              <a:off x="7913075" y="2056145"/>
              <a:ext cx="877784" cy="1501191"/>
              <a:chOff x="7652590" y="4233864"/>
              <a:chExt cx="877784" cy="1501191"/>
            </a:xfrm>
          </p:grpSpPr>
          <p:cxnSp>
            <p:nvCxnSpPr>
              <p:cNvPr id="23" name="Google Shape;99;p13"/>
              <p:cNvCxnSpPr>
                <a:endCxn id="35" idx="0"/>
              </p:cNvCxnSpPr>
              <p:nvPr/>
            </p:nvCxnSpPr>
            <p:spPr>
              <a:xfrm flipV="1">
                <a:off x="8076968" y="4233864"/>
                <a:ext cx="9921" cy="635108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accent4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</p:cxnSp>
          <p:sp>
            <p:nvSpPr>
              <p:cNvPr id="29" name="Google Shape;105;p13"/>
              <p:cNvSpPr/>
              <p:nvPr/>
            </p:nvSpPr>
            <p:spPr>
              <a:xfrm>
                <a:off x="7652590" y="4857271"/>
                <a:ext cx="877784" cy="877784"/>
              </a:xfrm>
              <a:prstGeom prst="donut">
                <a:avLst>
                  <a:gd name="adj" fmla="val 8904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108;p1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7862992" y="5105705"/>
                <a:ext cx="468000" cy="46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Google Shape;89;p13"/>
            <p:cNvSpPr/>
            <p:nvPr/>
          </p:nvSpPr>
          <p:spPr>
            <a:xfrm>
              <a:off x="7124071" y="2053027"/>
              <a:ext cx="2329200" cy="452974"/>
            </a:xfrm>
            <a:prstGeom prst="chevron">
              <a:avLst>
                <a:gd name="adj" fmla="val 58912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11;p13"/>
            <p:cNvSpPr txBox="1"/>
            <p:nvPr/>
          </p:nvSpPr>
          <p:spPr>
            <a:xfrm>
              <a:off x="7944058" y="2056145"/>
              <a:ext cx="80663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i="0" u="none" strike="noStrike" cap="none" dirty="0" smtClean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2024</a:t>
              </a:r>
              <a:endParaRPr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91;p13"/>
            <p:cNvSpPr/>
            <p:nvPr/>
          </p:nvSpPr>
          <p:spPr>
            <a:xfrm>
              <a:off x="3198505" y="2180365"/>
              <a:ext cx="180000" cy="18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91;p13"/>
            <p:cNvSpPr/>
            <p:nvPr/>
          </p:nvSpPr>
          <p:spPr>
            <a:xfrm>
              <a:off x="5394668" y="2196324"/>
              <a:ext cx="180000" cy="18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1;p13"/>
            <p:cNvSpPr/>
            <p:nvPr/>
          </p:nvSpPr>
          <p:spPr>
            <a:xfrm>
              <a:off x="7769376" y="2222558"/>
              <a:ext cx="180000" cy="18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9938045" y="2196324"/>
              <a:ext cx="180000" cy="180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56" name="Диаграмма 55"/>
          <p:cNvGraphicFramePr/>
          <p:nvPr>
            <p:extLst>
              <p:ext uri="{D42A27DB-BD31-4B8C-83A1-F6EECF244321}">
                <p14:modId xmlns:p14="http://schemas.microsoft.com/office/powerpoint/2010/main" val="940524005"/>
              </p:ext>
            </p:extLst>
          </p:nvPr>
        </p:nvGraphicFramePr>
        <p:xfrm>
          <a:off x="222941" y="3137704"/>
          <a:ext cx="3375783" cy="3264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564341" y="2491374"/>
            <a:ext cx="2762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Иностранные студенты </a:t>
            </a:r>
            <a:r>
              <a:rPr lang="ru-RU" b="1" dirty="0"/>
              <a:t>и </a:t>
            </a:r>
            <a:r>
              <a:rPr lang="ru-RU" b="1" dirty="0" smtClean="0"/>
              <a:t>магистранты</a:t>
            </a:r>
            <a:endParaRPr lang="ru-RU" b="1" dirty="0"/>
          </a:p>
        </p:txBody>
      </p:sp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6142970"/>
              </p:ext>
            </p:extLst>
          </p:nvPr>
        </p:nvGraphicFramePr>
        <p:xfrm>
          <a:off x="9053012" y="2298312"/>
          <a:ext cx="2288335" cy="2169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0" name="Диаграмма 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414374"/>
              </p:ext>
            </p:extLst>
          </p:nvPr>
        </p:nvGraphicFramePr>
        <p:xfrm>
          <a:off x="9063214" y="4528456"/>
          <a:ext cx="2267928" cy="2169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9" name="Диаграмма 58"/>
          <p:cNvGraphicFramePr/>
          <p:nvPr>
            <p:extLst>
              <p:ext uri="{D42A27DB-BD31-4B8C-83A1-F6EECF244321}">
                <p14:modId xmlns:p14="http://schemas.microsoft.com/office/powerpoint/2010/main" val="3903438056"/>
              </p:ext>
            </p:extLst>
          </p:nvPr>
        </p:nvGraphicFramePr>
        <p:xfrm>
          <a:off x="3626540" y="4702630"/>
          <a:ext cx="3204448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0" name="Прямоугольник 59"/>
          <p:cNvSpPr/>
          <p:nvPr/>
        </p:nvSpPr>
        <p:spPr>
          <a:xfrm>
            <a:off x="5060689" y="4340719"/>
            <a:ext cx="280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Академическая мобильность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115593" y="4539088"/>
            <a:ext cx="1751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обучающихся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4" name="Диаграмма 103"/>
          <p:cNvGraphicFramePr/>
          <p:nvPr>
            <p:extLst>
              <p:ext uri="{D42A27DB-BD31-4B8C-83A1-F6EECF244321}">
                <p14:modId xmlns:p14="http://schemas.microsoft.com/office/powerpoint/2010/main" val="1087717636"/>
              </p:ext>
            </p:extLst>
          </p:nvPr>
        </p:nvGraphicFramePr>
        <p:xfrm>
          <a:off x="6410156" y="4692977"/>
          <a:ext cx="3204448" cy="274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105" name="Прямоугольник 104"/>
          <p:cNvSpPr/>
          <p:nvPr/>
        </p:nvSpPr>
        <p:spPr>
          <a:xfrm>
            <a:off x="6918637" y="4541948"/>
            <a:ext cx="1751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ППС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115" y="156834"/>
            <a:ext cx="2335213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6" name="Диаграмма 1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034625"/>
              </p:ext>
            </p:extLst>
          </p:nvPr>
        </p:nvGraphicFramePr>
        <p:xfrm>
          <a:off x="4437238" y="2055544"/>
          <a:ext cx="3317523" cy="274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842676969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142</Words>
  <Application>Microsoft Office PowerPoint</Application>
  <PresentationFormat>Произвольный</PresentationFormat>
  <Paragraphs>30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1_Тема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Фариза Ертасова</dc:creator>
  <cp:lastModifiedBy>User</cp:lastModifiedBy>
  <cp:revision>116</cp:revision>
  <dcterms:created xsi:type="dcterms:W3CDTF">2020-11-06T09:41:48Z</dcterms:created>
  <dcterms:modified xsi:type="dcterms:W3CDTF">2021-03-09T03:25:35Z</dcterms:modified>
</cp:coreProperties>
</file>