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4"/>
  </p:notesMasterIdLst>
  <p:sldIdLst>
    <p:sldId id="256" r:id="rId2"/>
    <p:sldId id="257" r:id="rId3"/>
    <p:sldId id="258" r:id="rId4"/>
    <p:sldId id="262" r:id="rId5"/>
    <p:sldId id="261" r:id="rId6"/>
    <p:sldId id="259" r:id="rId7"/>
    <p:sldId id="260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A8E3"/>
    <a:srgbClr val="FF7C80"/>
    <a:srgbClr val="CC00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>
        <p:scale>
          <a:sx n="76" d="100"/>
          <a:sy n="76" d="100"/>
        </p:scale>
        <p:origin x="-1218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FA6163-A261-48F5-BFCC-0F91CA64124D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17673-C660-495E-B4E9-BBDAAFF53DA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6065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10/12/2021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microsoft.com/office/2007/relationships/hdphoto" Target="../media/hdphoto2.wdp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74B8626-A062-4667-AD6D-C4B279A147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82"/>
            <a:ext cx="9203430" cy="6858000"/>
          </a:xfrm>
          <a:prstGeom prst="rect">
            <a:avLst/>
          </a:prstGeom>
          <a:ln>
            <a:solidFill>
              <a:srgbClr val="4EA8E3"/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917042"/>
            <a:ext cx="8229600" cy="1208168"/>
          </a:xfrm>
        </p:spPr>
        <p:txBody>
          <a:bodyPr>
            <a:noAutofit/>
          </a:bodyPr>
          <a:lstStyle/>
          <a:p>
            <a:pPr algn="ctr"/>
            <a:r>
              <a:rPr lang="kk-KZ" sz="3300" b="1" i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Памятка по пожарной безопасности</a:t>
            </a:r>
            <a:endParaRPr lang="en-US" sz="3300" b="1" i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user\Desktop\unnamed.jpg"/>
          <p:cNvPicPr>
            <a:picLocks noChangeAspect="1" noChangeArrowheads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889" b="96111" l="3000" r="94000">
                        <a14:foregroundMark x1="47222" y1="12889" x2="47667" y2="12889"/>
                        <a14:foregroundMark x1="80556" y1="28222" x2="46778" y2="15111"/>
                        <a14:foregroundMark x1="46778" y1="15111" x2="29667" y2="22333"/>
                        <a14:foregroundMark x1="29667" y1="22333" x2="16333" y2="33444"/>
                        <a14:foregroundMark x1="16333" y1="33444" x2="14889" y2="53556"/>
                        <a14:foregroundMark x1="14889" y1="53556" x2="30556" y2="64000"/>
                        <a14:foregroundMark x1="30556" y1="64000" x2="32556" y2="89333"/>
                        <a14:foregroundMark x1="32556" y1="89333" x2="47000" y2="80222"/>
                        <a14:foregroundMark x1="47000" y1="80222" x2="63667" y2="82444"/>
                        <a14:foregroundMark x1="63667" y1="82444" x2="71333" y2="62889"/>
                        <a14:foregroundMark x1="71333" y1="62889" x2="89778" y2="64000"/>
                        <a14:foregroundMark x1="89778" y1="64000" x2="78000" y2="49556"/>
                        <a14:foregroundMark x1="78000" y1="49556" x2="84889" y2="30556"/>
                        <a14:foregroundMark x1="84889" y1="30556" x2="79556" y2="29889"/>
                        <a14:foregroundMark x1="61000" y1="18000" x2="50111" y2="10667"/>
                        <a14:foregroundMark x1="51000" y1="6667" x2="51000" y2="6667"/>
                        <a14:foregroundMark x1="49111" y1="4889" x2="49111" y2="4889"/>
                        <a14:foregroundMark x1="90000" y1="54889" x2="90000" y2="54889"/>
                        <a14:foregroundMark x1="94333" y1="61222" x2="94333" y2="61222"/>
                        <a14:foregroundMark x1="84778" y1="67444" x2="84778" y2="67444"/>
                        <a14:foregroundMark x1="73333" y1="85000" x2="72889" y2="86778"/>
                        <a14:foregroundMark x1="62889" y1="91889" x2="62889" y2="91889"/>
                        <a14:foregroundMark x1="72444" y1="96333" x2="72444" y2="96333"/>
                        <a14:foregroundMark x1="62889" y1="91222" x2="62889" y2="91222"/>
                        <a14:foregroundMark x1="30556" y1="96333" x2="30556" y2="96333"/>
                        <a14:foregroundMark x1="6333" y1="61778" x2="6333" y2="61778"/>
                        <a14:foregroundMark x1="3000" y1="64556" x2="3000" y2="64556"/>
                      </a14:backgroundRemoval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37316" y="173592"/>
            <a:ext cx="2536836" cy="2303619"/>
          </a:xfrm>
          <a:prstGeom prst="rect">
            <a:avLst/>
          </a:prstGeom>
          <a:noFill/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E11EF37-F01D-9042-9652-7F9BFBDBD7B2}"/>
              </a:ext>
            </a:extLst>
          </p:cNvPr>
          <p:cNvSpPr txBox="1"/>
          <p:nvPr/>
        </p:nvSpPr>
        <p:spPr>
          <a:xfrm>
            <a:off x="2574152" y="184252"/>
            <a:ext cx="4087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"ЖЕТЫСУСКИЙ УНИВЕРСИТЕТ ИМЕНИ ИЛЬЯСА ЖАНСУГУРОВА"</a:t>
            </a: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7762" y="253123"/>
            <a:ext cx="2076238" cy="2144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D83B89-CF5A-40E6-99FB-6CA234EA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5"/>
            <a:ext cx="9144000" cy="682325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FA39B5B-7F57-4804-A985-A55B328E1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Autofit/>
          </a:bodyPr>
          <a:lstStyle/>
          <a:p>
            <a:pPr algn="ctr"/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" name="Объект 1">
            <a:extLst>
              <a:ext uri="{FF2B5EF4-FFF2-40B4-BE49-F238E27FC236}">
                <a16:creationId xmlns:a16="http://schemas.microsoft.com/office/drawing/2014/main" xmlns="" id="{621CE8E7-80C7-4B93-9DC0-57C497CEED95}"/>
              </a:ext>
            </a:extLst>
          </p:cNvPr>
          <p:cNvPicPr>
            <a:picLocks noGrp="1" noChangeAspect="1"/>
          </p:cNvPicPr>
          <p:nvPr>
            <p:ph sz="quarter" idx="1"/>
          </p:nvPr>
        </p:nvPicPr>
        <p:blipFill>
          <a:blip r:embed="rId3"/>
          <a:stretch>
            <a:fillRect/>
          </a:stretch>
        </p:blipFill>
        <p:spPr>
          <a:xfrm>
            <a:off x="0" y="17375"/>
            <a:ext cx="9144000" cy="6904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3805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D83B89-CF5A-40E6-99FB-6CA234EA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5"/>
            <a:ext cx="9144000" cy="682325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FA39B5B-7F57-4804-A985-A55B328E1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Общие правила поведения при пожаре: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3AF9315-9F30-4BED-B764-128026741F3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9756" y="908719"/>
            <a:ext cx="8964488" cy="5857507"/>
          </a:xfrm>
        </p:spPr>
        <p:txBody>
          <a:bodyPr>
            <a:norm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 обнаружении пожара (неконтролируемое горение) необходимо сообщить в пожарную часть по телефону 101 или 112 (с мобильного телефона), на вахту учебного корпуса, общежития для включения системы оповещения о пожаре, выйти из здания.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Эвакуация происходит по путям эвакуации к ближайшему выходу из здания.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 эвакуации нужно двигаться быстро, но без суеты (нельзя бежать, обгонять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толкать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друг друга), придерживаться правой стороны коридора, при движении в группе держать друг друга за руки, чтобы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никто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отстал.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После выхода из здания нельзя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расходиться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того,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чтобы можно было проверить все ли покинули здание. Также нельзя возвращаться в здание за одеждой, книгами и прочими вещами.</a:t>
            </a:r>
          </a:p>
          <a:p>
            <a:pPr marL="342900" indent="-342900" algn="just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выходе из здания нельзя перекрывать подъездные пути для пожарных машин, поэтому эвакуация происходит в другой близлежащий учебный корпус (общежитие).</a:t>
            </a:r>
          </a:p>
        </p:txBody>
      </p:sp>
    </p:spTree>
    <p:extLst>
      <p:ext uri="{BB962C8B-B14F-4D97-AF65-F5344CB8AC3E}">
        <p14:creationId xmlns:p14="http://schemas.microsoft.com/office/powerpoint/2010/main" val="35355628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78359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D83B89-CF5A-40E6-99FB-6CA234EA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5"/>
            <a:ext cx="9144000" cy="68232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68760FC-C96C-4B7F-BA5B-767865D85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51957" y1="80268" x2="53478" y2="78523"/>
                        <a14:foregroundMark x1="51522" y1="76242" x2="47826" y2="7610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24040" y="634166"/>
            <a:ext cx="8468940" cy="685800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FA39B5B-7F57-4804-A985-A55B328E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Правила </a:t>
            </a:r>
            <a:r>
              <a:rPr lang="ru-RU" sz="2800" b="1" dirty="0" smtClean="0">
                <a:solidFill>
                  <a:schemeClr val="tx1"/>
                </a:solidFill>
              </a:rPr>
              <a:t>внутреннего </a:t>
            </a:r>
            <a:r>
              <a:rPr lang="ru-RU" sz="2800" b="1" dirty="0">
                <a:solidFill>
                  <a:schemeClr val="tx1"/>
                </a:solidFill>
              </a:rPr>
              <a:t>распорядка обучающегося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3AF9315-9F30-4BED-B764-128026741F3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1244834"/>
            <a:ext cx="7704856" cy="6077557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7000" b="1" u="sng" dirty="0"/>
              <a:t>ОБЯЗАННОСТИ ОБУЧАЮЩИХСЯ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требования Устава Университета, выполнять Правила 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внутреннего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распорядка, приказы и распоряжения по Университету;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Выполнять необходимые требования пожарной безопасности, техники безопасности, гигиены и санитарии, правила проживания в общежитиях Университета;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помещениях Университета соблюдать спокойный 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тон разговоров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общения и поведения, не создавать помех для учебы студентов и работы сотрудников Университета;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Предупреждать нарушения норм поведения другими студентами, обо всех нарушениях порядка или учебного процесса сообщать сотрудникам службы безопасности Университета или в деканат;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Поддерживать во всех помещениях Университета чистоту и порядок;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Соблюдать правила 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использования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компьютеров и </a:t>
            </a:r>
            <a:r>
              <a:rPr lang="ru-RU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другой электронно-вычислительной техники, </a:t>
            </a: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неукоснительно следовать требованиям информационной безопасности в Университете;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4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территории Университета обучающийся обязан иметь при себе студенческий билет или другой документ, определенный администрацией для прохода в здания и помещения Университета, предъявлять их по требованию сотрудников отдела службы безопасности и администрации вуза;      </a:t>
            </a:r>
          </a:p>
        </p:txBody>
      </p:sp>
    </p:spTree>
    <p:extLst>
      <p:ext uri="{BB962C8B-B14F-4D97-AF65-F5344CB8AC3E}">
        <p14:creationId xmlns:p14="http://schemas.microsoft.com/office/powerpoint/2010/main" val="9551703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D83B89-CF5A-40E6-99FB-6CA234EA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5"/>
            <a:ext cx="9144000" cy="68232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68760FC-C96C-4B7F-BA5B-767865D85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51957" y1="80268" x2="53478" y2="78523"/>
                        <a14:foregroundMark x1="51522" y1="76242" x2="47826" y2="7610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24040" y="634166"/>
            <a:ext cx="8468940" cy="685800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FA39B5B-7F57-4804-A985-A55B328E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Правила </a:t>
            </a:r>
            <a:r>
              <a:rPr lang="ru-RU" sz="2800" b="1" dirty="0" smtClean="0">
                <a:solidFill>
                  <a:schemeClr val="tx1"/>
                </a:solidFill>
              </a:rPr>
              <a:t>внутреннего </a:t>
            </a:r>
            <a:r>
              <a:rPr lang="ru-RU" sz="2800" b="1" dirty="0">
                <a:solidFill>
                  <a:schemeClr val="tx1"/>
                </a:solidFill>
              </a:rPr>
              <a:t>распорядка обучающегося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3AF9315-9F30-4BED-B764-128026741F3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1244834"/>
            <a:ext cx="7704856" cy="60775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 ЗАПРЕЩАЕТСЯ: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Совершать любые действия, влекущие за собой опасность для окружающих, собственной жизни и здоровья;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Курить в помещениях и на территории Университета;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Приносить в помещения и на территорию Университета, распространять,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хранить,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употреблять алкоголь и спиртосодержащие смеси, наркотические и токсичные вещества, а также любые курительные смеси, включая кальян;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Портить имущество и оборудование, причинять ущерб материальной базе Университета;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Выносить имущество, оборудование и другие материальные ценности из помещений Университета без оформленных на это пропусков;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Проносить на территорию Университета, хранить и использовать холодное и огнестрельное оружие, в том числе отнесенное к категории самообороны, даже при наличии специального разрешения на ношение и хранение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оружия.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77802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D83B89-CF5A-40E6-99FB-6CA234EA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5"/>
            <a:ext cx="9144000" cy="682325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FA39B5B-7F57-4804-A985-A55B328E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Правила </a:t>
            </a:r>
            <a:r>
              <a:rPr lang="ru-RU" sz="2800" b="1" dirty="0" smtClean="0">
                <a:solidFill>
                  <a:schemeClr val="tx1"/>
                </a:solidFill>
              </a:rPr>
              <a:t>внутреннего </a:t>
            </a:r>
            <a:r>
              <a:rPr lang="ru-RU" sz="2800" b="1" dirty="0">
                <a:solidFill>
                  <a:schemeClr val="tx1"/>
                </a:solidFill>
              </a:rPr>
              <a:t>распорядка обучающегося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3AF9315-9F30-4BED-B764-128026741F3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1244834"/>
            <a:ext cx="4338737" cy="60775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ОБУЧАЮЩИМСЯ ЗАПРЕЩАЕТСЯ: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садиться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становиться ногами на подоконники закрытых или открытых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окон;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91440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перевешиваться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 подоконники открытых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окон;</a:t>
            </a:r>
          </a:p>
          <a:p>
            <a:pPr marL="914400" indent="-914400">
              <a:buFont typeface="+mj-lt"/>
              <a:buAutoNum type="arabicPeriod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покидать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здание через окна, за исключением случаев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эвакуации: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indent="-914400">
              <a:buFont typeface="+mj-lt"/>
              <a:buAutoNum type="arabicPeriod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допускается садиться на трубы и батареи отопления (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зависимо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их температуры).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9CBB459-21C5-4B3F-8B40-01C0D5BE15D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950" r="24801"/>
          <a:stretch/>
        </p:blipFill>
        <p:spPr>
          <a:xfrm>
            <a:off x="5107066" y="1143000"/>
            <a:ext cx="3888432" cy="5481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0363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D83B89-CF5A-40E6-99FB-6CA234EA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5"/>
            <a:ext cx="9144000" cy="682325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068760FC-C96C-4B7F-BA5B-767865D853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0000" l="10000" r="90000">
                        <a14:foregroundMark x1="51957" y1="80268" x2="53478" y2="78523"/>
                        <a14:foregroundMark x1="51522" y1="76242" x2="47826" y2="76107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4124040" y="634166"/>
            <a:ext cx="8468940" cy="685800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FA39B5B-7F57-4804-A985-A55B328E1D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Правила </a:t>
            </a:r>
            <a:r>
              <a:rPr lang="ru-RU" sz="2800" b="1" dirty="0" smtClean="0">
                <a:solidFill>
                  <a:schemeClr val="tx1"/>
                </a:solidFill>
              </a:rPr>
              <a:t>внутреннего </a:t>
            </a:r>
            <a:r>
              <a:rPr lang="ru-RU" sz="2800" b="1" dirty="0">
                <a:solidFill>
                  <a:schemeClr val="tx1"/>
                </a:solidFill>
              </a:rPr>
              <a:t>распорядка обучающегося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3AF9315-9F30-4BED-B764-128026741F3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1244834"/>
            <a:ext cx="7704856" cy="60775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электробезопасности студентам запрещается::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приносить в университет приборы напряжением 220 В и выше без разрешения преподавателя;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повреждать электропроводку, электроприборы, выключатели, розетки, светильники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пр.;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вставлять в розетки неисправные электроприборы, концы проводов без розеток, посторонние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 (спицы, гвозди и пр.), эксплуатировать неисправные электроприборы;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открывать электрические щиты, шкафы; входить в помещение электрощитовой;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тянуть за шнур электроприбора при отсоединении вилки от розетки.</a:t>
            </a:r>
          </a:p>
        </p:txBody>
      </p:sp>
    </p:spTree>
    <p:extLst>
      <p:ext uri="{BB962C8B-B14F-4D97-AF65-F5344CB8AC3E}">
        <p14:creationId xmlns:p14="http://schemas.microsoft.com/office/powerpoint/2010/main" val="3109306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D83B89-CF5A-40E6-99FB-6CA234EA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5"/>
            <a:ext cx="9144000" cy="682325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FA39B5B-7F57-4804-A985-A55B328E1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Последовательность действий при эвакуации в ЧС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3AF9315-9F30-4BED-B764-128026741F3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179512" y="1244834"/>
            <a:ext cx="8964488" cy="607755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Оповещение о чрезвычайной ситуации служит сигнал «</a:t>
            </a:r>
            <a:r>
              <a:rPr lang="ru-RU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Внимание! Всем!»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(продолжительный прерывистый звонок и голосовое оповещение).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1.услышав тревогу, должны встать у своих парт,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сообщение;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2.после указания преподавателя или старосты приступают к динамичному построению возле входной двери кабинета. (При эвакуации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разрешается собирать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вещи только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тогда, когда поступило соответствующее распоряжение. Если такого распоряжения не было, тогда эвакуация проходит без вещей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покидают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кабинет;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передвигаются по коридору плотным строем, стараясь не размыкать ряды в колонне, а в случае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задымления идти,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положив руку на плечо впереди идущего.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поддаваясь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панике, тихо и четко выполнять все указания преподавателя или регулировщика, передвигаться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быстро, но не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бегом;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5.следуют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маршруту эвакуации в составе своей группы к месту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эвакопункта;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6.при сильном задымлении передвигаются ползком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(безопасная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зона около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40 см. от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пола),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закрывая дыхательные пути одеждой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т.п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Студенты, оказавшиеся вне группы (кабинета) примыкают к любой эвакуирующейся колонне и в эвакопункте проходят перекличку со своей группой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36769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D83B89-CF5A-40E6-99FB-6CA234EA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5"/>
            <a:ext cx="9144000" cy="682325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FA39B5B-7F57-4804-A985-A55B328E1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906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Последовательность действий при эвакуации в ЧС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3AF9315-9F30-4BED-B764-128026741F3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9756" y="980728"/>
            <a:ext cx="8964488" cy="6077557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Староста (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зам.старосты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1.услышав тревогу, спокойно не поднимая паники, встает (при себе должен иметь список группы),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2.подходит к двери кабинета, 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случае отсутствия преподавателя дает команду группе к построению,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4.проверяет возможность выхода из кабинета (визуальные признаки открытого огня в коридоре, сильное задымление на расстоянии не менее 10 м, обрушение и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т.д.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</a:t>
            </a:r>
          </a:p>
          <a:p>
            <a:pPr marL="0" indent="0" algn="just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5.при возможности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 действиями группы, выводит студентов колонной по двое согласно плану эвакуации, не допуская пересечения и столкновения потоков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эвакуирующихся,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6.проводит перекличку в эвакопункте по списку,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докладывает руководителю эвакуации (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№ группы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кол-во студ. по списку, кол-во эвакуированных студентов). </a:t>
            </a:r>
          </a:p>
          <a:p>
            <a:pPr marL="0" indent="0" algn="just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В случае невозможности покинуть кабинет, дает команду оставаться в кабинете, герметизировать помещение, обеспечивать СИЗ,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находиться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полу, окно открывать только в особом случае и т.д.</a:t>
            </a:r>
          </a:p>
        </p:txBody>
      </p:sp>
    </p:spTree>
    <p:extLst>
      <p:ext uri="{BB962C8B-B14F-4D97-AF65-F5344CB8AC3E}">
        <p14:creationId xmlns:p14="http://schemas.microsoft.com/office/powerpoint/2010/main" val="15323994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D83B89-CF5A-40E6-99FB-6CA234EA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5"/>
            <a:ext cx="9144000" cy="682325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FA39B5B-7F57-4804-A985-A55B328E1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Общие правила поведения при пожаре: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3AF9315-9F30-4BED-B764-128026741F3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0" y="548680"/>
            <a:ext cx="8964488" cy="667445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В начале пожара следует предпринять попытку его тушения с помощью огнетуши­телей и водопроводной воды; малые очаги возгорания можно накрыть плотными покрыва­лами для прекращения доступа воздуха.</a:t>
            </a:r>
          </a:p>
          <a:p>
            <a:pPr marL="0" indent="0" algn="just">
              <a:buNone/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Огонь на элементах системы электроснабжения нельзя тушить водой; предвари­тельно надо отключить электроснабжение.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 возникновении пожара необходимо сообщить в пожарную охрану, назвав точный адрес, свою фамилию; по возможности организовать встречу прибывших подразделений.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Необходимо знать и помнить опасные поражающие факторы пожара: опасаться высокой температуры среды, задымленности и загазованности, обрушения конструкций зданий, взрывов технологического оборудования при пожаре в зданиях и помещениях, падений подгоревших деревьев и провалов в прогоревшем грунте при природных пожарах.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Если в здании прозвучал сигнал тревоги, нужно немедленно покинуть помещение согласно плану эвакуации; из помещений нижних этажей можно эвакуироваться самостоя­тельно через окна, балконы и с помощью подручных средств (веревок, простыней, ремней и проч.). Привязывать эти средства необходимо к прочным и тяжелым, а лучше к неподвижным элементам помещения, но не в коем случае нельзя прикреплять их к оконным рамам. Лифты при пожарах использовать нельзя.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6. Проходя через горящие помещения, следует накрыться с головой мокрой мате­рией; через задымленные помещения двигаться нужно ползком или пригнувшись, если дым поступает сверху (в этом случае меньше вероятности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задохнуться в дыму);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защиты от токсичных продуктов горе­ния дышать следует через влажный платок или ткань.</a:t>
            </a:r>
          </a:p>
        </p:txBody>
      </p:sp>
    </p:spTree>
    <p:extLst>
      <p:ext uri="{BB962C8B-B14F-4D97-AF65-F5344CB8AC3E}">
        <p14:creationId xmlns:p14="http://schemas.microsoft.com/office/powerpoint/2010/main" val="2498744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CCD83B89-CF5A-40E6-99FB-6CA234EA9C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375"/>
            <a:ext cx="9144000" cy="6823250"/>
          </a:xfrm>
          <a:prstGeom prst="rect">
            <a:avLst/>
          </a:prstGeom>
        </p:spPr>
      </p:pic>
      <p:sp>
        <p:nvSpPr>
          <p:cNvPr id="5" name="Заголовок 4">
            <a:extLst>
              <a:ext uri="{FF2B5EF4-FFF2-40B4-BE49-F238E27FC236}">
                <a16:creationId xmlns:a16="http://schemas.microsoft.com/office/drawing/2014/main" xmlns="" id="{2FA39B5B-7F57-4804-A985-A55B328E1D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432048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Общие правила поведения при пожаре: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53AF9315-9F30-4BED-B764-128026741F38}"/>
              </a:ext>
            </a:extLst>
          </p:cNvPr>
          <p:cNvSpPr>
            <a:spLocks noGrp="1"/>
          </p:cNvSpPr>
          <p:nvPr>
            <p:ph sz="quarter" idx="1"/>
          </p:nvPr>
        </p:nvSpPr>
        <p:spPr>
          <a:xfrm>
            <a:off x="89756" y="692696"/>
            <a:ext cx="8964488" cy="5616624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Если загорелась одежда, нельзя бежать, нужно постараться сбить пламя покрыва­лом, катанием по полу, затушить ее водой, снегом, землей и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т.п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Нельзя использовать огнетушители, т.к. можно нанести химические ожоги.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Выходить из зоны пожара нужно в наветренную сторону.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Если горение вне вашего помещения, то прежде чем открыть дверь, пощупайте ее. Если она горячая, то открывать ее и выходить из помещения опасно.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При невозможности покинуть помещение его необходимо тщательно </a:t>
            </a:r>
            <a:r>
              <a:rPr lang="ru-RU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загерметизировать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для чего необходимо плотно закрыть дверь и завесить ее влажным одеялом или другими материалами, заткнуть все щели и вентиляционные отверстия влажными подручными средствами. Если дым и пламя находится вне ваших окон, их можно открыть и звать на помощь.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11.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Если,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проснувшись, почувствовали запах дыма, необходимо упасть с постели не вставая на пол и перемещаться ползком к окну, где концентрация продуктов горения будет наименьшая и, открыв окно, осмотреться.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При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нахождении в учебных корпусах, общежитиях, мастерских и прочих помещениях, студент обязан знать пути эвакуации из здания, изучив План эвакуации.</a:t>
            </a:r>
          </a:p>
          <a:p>
            <a:pPr marL="0" indent="0" algn="just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Студент обязан знать места расположения первичных средств пожаротушения (места расположения этих средств обозначены специальными наклейками-значками).</a:t>
            </a:r>
          </a:p>
        </p:txBody>
      </p:sp>
    </p:spTree>
    <p:extLst>
      <p:ext uri="{BB962C8B-B14F-4D97-AF65-F5344CB8AC3E}">
        <p14:creationId xmlns:p14="http://schemas.microsoft.com/office/powerpoint/2010/main" val="23646236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Глубина</Template>
  <TotalTime>1721</TotalTime>
  <Words>1378</Words>
  <Application>Microsoft Office PowerPoint</Application>
  <PresentationFormat>Экран (4:3)</PresentationFormat>
  <Paragraphs>72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Начальная</vt:lpstr>
      <vt:lpstr>Памятка по пожарной безопасности</vt:lpstr>
      <vt:lpstr>Правила внутреннего распорядка обучающегося</vt:lpstr>
      <vt:lpstr>Правила внутреннего распорядка обучающегося</vt:lpstr>
      <vt:lpstr>Правила внутреннего распорядка обучающегося</vt:lpstr>
      <vt:lpstr>Правила внутреннего распорядка обучающегося</vt:lpstr>
      <vt:lpstr>Последовательность действий при эвакуации в ЧС</vt:lpstr>
      <vt:lpstr>Последовательность действий при эвакуации в ЧС</vt:lpstr>
      <vt:lpstr>Общие правила поведения при пожаре:</vt:lpstr>
      <vt:lpstr>Общие правила поведения при пожаре:</vt:lpstr>
      <vt:lpstr>Презентация PowerPoint</vt:lpstr>
      <vt:lpstr>Общие правила поведения при пожаре: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кафедра Такырыбы:Кәсіптік аурулар.Пневмоканиоз</dc:title>
  <dc:creator>Dr.Ezatullah</dc:creator>
  <cp:lastModifiedBy>134</cp:lastModifiedBy>
  <cp:revision>115</cp:revision>
  <dcterms:created xsi:type="dcterms:W3CDTF">2006-08-16T00:00:00Z</dcterms:created>
  <dcterms:modified xsi:type="dcterms:W3CDTF">2021-10-12T08:08:52Z</dcterms:modified>
</cp:coreProperties>
</file>