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</p:sldIdLst>
  <p:sldSz cx="7569200" cy="10693400"/>
  <p:notesSz cx="75692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4954"/>
            <a:ext cx="6433820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88304"/>
            <a:ext cx="529844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460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8138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0" y="427736"/>
            <a:ext cx="681228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59482"/>
            <a:ext cx="681228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3528" y="9944862"/>
            <a:ext cx="242214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460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9824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astut-goda.ru/questions-of-pedagogy/5867-rolevye-igry-v-shkole.html" TargetMode="Externa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ru.wikipedia.org/wiki/%D0%93%D0%B5%D0%BD%D0%B5%D0%B0%D0%BB%D0%BE%D0%B3%D0%B8%D1%87%D0%B5%D1%81%D0%BA%D0%BE%D0%B5_%D0%B4%D1%80%D0%B5%D0%B2%D0%BE" TargetMode="External"/><Relationship Id="rId3" Type="http://schemas.openxmlformats.org/officeDocument/2006/relationships/hyperlink" Target="https://ru.wikipedia.org/wiki/%D0%9A%D0%B0%D0%B7%D0%B0%D1%85%D0%B8" TargetMode="External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ndia.ru/text/category/novie_tehnologii/" TargetMode="External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63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6511" y="719581"/>
          <a:ext cx="6476365" cy="9497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205"/>
                <a:gridCol w="1103630"/>
                <a:gridCol w="810894"/>
                <a:gridCol w="1802130"/>
                <a:gridCol w="2252980"/>
              </a:tblGrid>
              <a:tr h="1408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dirty="0" sz="1200" spc="5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aimed</a:t>
                      </a:r>
                      <a:r>
                        <a:rPr dirty="0" sz="1200" spc="5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objective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coverage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popularization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ancient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medieval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history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culture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9742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History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3500">
                        <a:lnSpc>
                          <a:spcPct val="95600"/>
                        </a:lnSpc>
                        <a:spcBef>
                          <a:spcPts val="40"/>
                        </a:spcBef>
                        <a:tabLst>
                          <a:tab pos="9163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national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liberation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liberation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struggle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95800"/>
                        </a:lnSpc>
                        <a:spcBef>
                          <a:spcPts val="3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people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integral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part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national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history.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In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studying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history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truth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understanding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people's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liberation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movement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people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particularly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difficult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students.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Their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assessment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essence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their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character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sake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established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ideology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long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historical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science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was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deliberately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distorted.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This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led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fact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holistic,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objective,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truly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scientific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concept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liberation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struggle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Eastern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peoples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has not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yet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been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created.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Understands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driving</a:t>
                      </a:r>
                      <a:r>
                        <a:rPr dirty="0" sz="1200" spc="6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forces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770255" algn="l"/>
                          <a:tab pos="1032510" algn="l"/>
                          <a:tab pos="1363980" algn="l"/>
                          <a:tab pos="200342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laws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historical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process;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knows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how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determine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role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place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national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liberation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up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ug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sovereignty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independence;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analytically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present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most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important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events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history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people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XVIII-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early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XX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centuries,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7310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critically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analyze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basic historical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1792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286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History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Alash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movement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05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forms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national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consciousness,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respect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38354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Motherland;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promotes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</a:t>
                      </a:r>
                      <a:r>
                        <a:rPr dirty="0" sz="1200" spc="6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young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602615" algn="l"/>
                          <a:tab pos="846455" algn="l"/>
                          <a:tab pos="1163320" algn="l"/>
                          <a:tab pos="1544320" algn="l"/>
                          <a:tab pos="160147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63320" algn="l"/>
                          <a:tab pos="1544320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republic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example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struggle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Alash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intelligentsia.</a:t>
                      </a:r>
                      <a:r>
                        <a:rPr dirty="0" sz="1200" spc="6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z="1200" spc="6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studies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ideas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views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</a:t>
                      </a:r>
                      <a:r>
                        <a:rPr dirty="0" sz="1200" spc="4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intelligentsia,</a:t>
                      </a:r>
                      <a:r>
                        <a:rPr dirty="0" sz="1200" spc="40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63905" algn="l"/>
                          <a:tab pos="1041400" algn="l"/>
                          <a:tab pos="1111250" algn="l"/>
                          <a:tab pos="1376045" algn="l"/>
                          <a:tab pos="15430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		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	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41985" algn="l"/>
                          <a:tab pos="925194" algn="l"/>
                          <a:tab pos="126619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statehood.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4769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knows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main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processes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that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accompanied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68044" algn="l"/>
                          <a:tab pos="199517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prerequisites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Alash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party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party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program;</a:t>
                      </a:r>
                      <a:r>
                        <a:rPr dirty="0" sz="1200" spc="6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facts</a:t>
                      </a:r>
                      <a:r>
                        <a:rPr dirty="0" sz="1200" spc="6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6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phenomena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17525" algn="l"/>
                          <a:tab pos="1339850" algn="l"/>
                          <a:tab pos="20643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characterize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integrity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beginning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twentieth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century;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334645" algn="l"/>
                          <a:tab pos="675640" algn="l"/>
                          <a:tab pos="1324610" algn="l"/>
                          <a:tab pos="20612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understanding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involvement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p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to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strengthen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independence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Republic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13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example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struggle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Alash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intelligentsia;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implement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critical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approach to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events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past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present.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1126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731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 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world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community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8419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657860" algn="l"/>
                          <a:tab pos="160591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reveals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publ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17855" algn="l"/>
                          <a:tab pos="15436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Kazakhstan's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entry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into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  <a:tabLst>
                          <a:tab pos="669925" algn="l"/>
                          <a:tab pos="977265" algn="l"/>
                          <a:tab pos="151003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variety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forms	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413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630555" algn="l"/>
                          <a:tab pos="949960" algn="l"/>
                          <a:tab pos="1297305" algn="l"/>
                          <a:tab pos="196405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k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categories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current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state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21360" algn="l"/>
                          <a:tab pos="1132840" algn="l"/>
                          <a:tab pos="205232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world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Kazakhstan,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p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bil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international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relations;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6511" y="719581"/>
          <a:ext cx="6476365" cy="2817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205"/>
                <a:gridCol w="1103630"/>
                <a:gridCol w="810894"/>
                <a:gridCol w="1802130"/>
                <a:gridCol w="2252980"/>
              </a:tblGrid>
              <a:tr h="2810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5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cooperation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both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individual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countries 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international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organizations.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Studies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main</a:t>
                      </a:r>
                      <a:r>
                        <a:rPr dirty="0" sz="1200" spc="6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goals,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7861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stages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directions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foreign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policy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Republic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considers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theoretical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foundations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foreign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policy.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ability</a:t>
                      </a:r>
                      <a:r>
                        <a:rPr dirty="0" sz="1200" spc="6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  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analyze</a:t>
                      </a:r>
                      <a:r>
                        <a:rPr dirty="0" sz="1200" spc="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  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main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2865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patterns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political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processes;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understanding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peculiarities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foreign policy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Republic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specifics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political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original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way»;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45"/>
                        </a:lnSpc>
                        <a:tabLst>
                          <a:tab pos="932815" algn="l"/>
                          <a:tab pos="1261745" algn="l"/>
                          <a:tab pos="19589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political	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135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861694" algn="l"/>
                          <a:tab pos="1695450" algn="l"/>
                          <a:tab pos="199390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	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Republic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analyze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historical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events,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evaluate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them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able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13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316230" algn="l"/>
                          <a:tab pos="95885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to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interpret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them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through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prism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theories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concepts.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932" y="694690"/>
            <a:ext cx="6508750" cy="2135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405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Minor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аталуы: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«Қолданбалы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психология»</a:t>
            </a:r>
            <a:endParaRPr sz="1200">
              <a:latin typeface="Times New Roman"/>
              <a:cs typeface="Times New Roman"/>
            </a:endParaRPr>
          </a:p>
          <a:p>
            <a:pPr algn="just" marL="12700" marR="10795">
              <a:lnSpc>
                <a:spcPct val="95800"/>
              </a:lnSpc>
              <a:spcBef>
                <a:spcPts val="25"/>
              </a:spcBef>
            </a:pPr>
            <a:r>
              <a:rPr dirty="0" sz="1200" b="1">
                <a:latin typeface="Times New Roman"/>
                <a:cs typeface="Times New Roman"/>
              </a:rPr>
              <a:t>Жалпы </a:t>
            </a:r>
            <a:r>
              <a:rPr dirty="0" sz="1200" spc="-5" b="1">
                <a:latin typeface="Times New Roman"/>
                <a:cs typeface="Times New Roman"/>
              </a:rPr>
              <a:t>сипаттамасы (өзектілігі): </a:t>
            </a:r>
            <a:r>
              <a:rPr dirty="0" sz="1200" spc="-5">
                <a:latin typeface="Times New Roman"/>
                <a:cs typeface="Times New Roman"/>
              </a:rPr>
              <a:t>"Қолданбалы психология" Minor бағдарламасының өзектілігі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студенттердің</a:t>
            </a:r>
            <a:r>
              <a:rPr dirty="0" sz="1200">
                <a:latin typeface="Times New Roman"/>
                <a:cs typeface="Times New Roman"/>
              </a:rPr>
              <a:t> социумға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бейімделуі,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өмір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тіршілігінің</a:t>
            </a:r>
            <a:r>
              <a:rPr dirty="0" sz="1200" spc="-5">
                <a:latin typeface="Times New Roman"/>
                <a:cs typeface="Times New Roman"/>
              </a:rPr>
              <a:t> жеке</a:t>
            </a:r>
            <a:r>
              <a:rPr dirty="0" sz="1200">
                <a:latin typeface="Times New Roman"/>
                <a:cs typeface="Times New Roman"/>
              </a:rPr>
              <a:t> ресурстарын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жинақтаудың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мүмкін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жолдары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мен</a:t>
            </a:r>
            <a:r>
              <a:rPr dirty="0" sz="1200" spc="-5">
                <a:latin typeface="Times New Roman"/>
                <a:cs typeface="Times New Roman"/>
              </a:rPr>
              <a:t> құралдарын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табу,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психикалық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денсаулықты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сақтау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қабілеттілігінен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тұрады.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45"/>
              </a:lnSpc>
            </a:pPr>
            <a:r>
              <a:rPr dirty="0" sz="1200" b="1">
                <a:latin typeface="Times New Roman"/>
                <a:cs typeface="Times New Roman"/>
              </a:rPr>
              <a:t>Мақсаты</a:t>
            </a:r>
            <a:r>
              <a:rPr dirty="0" sz="1200" spc="4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қолданбалы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психологияның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негізгі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мақсаты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бұл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тек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психикалық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шындықты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тану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ғана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800"/>
              </a:lnSpc>
              <a:spcBef>
                <a:spcPts val="35"/>
              </a:spcBef>
            </a:pPr>
            <a:r>
              <a:rPr dirty="0" sz="1200" spc="-5">
                <a:latin typeface="Times New Roman"/>
                <a:cs typeface="Times New Roman"/>
              </a:rPr>
              <a:t>емес, </a:t>
            </a:r>
            <a:r>
              <a:rPr dirty="0" sz="1200">
                <a:latin typeface="Times New Roman"/>
                <a:cs typeface="Times New Roman"/>
              </a:rPr>
              <a:t>сонымен </a:t>
            </a:r>
            <a:r>
              <a:rPr dirty="0" sz="1200" spc="-5">
                <a:latin typeface="Times New Roman"/>
                <a:cs typeface="Times New Roman"/>
              </a:rPr>
              <a:t>қатар </a:t>
            </a:r>
            <a:r>
              <a:rPr dirty="0" sz="1200" spc="-10">
                <a:latin typeface="Times New Roman"/>
                <a:cs typeface="Times New Roman"/>
              </a:rPr>
              <a:t>өмірлік </a:t>
            </a:r>
            <a:r>
              <a:rPr dirty="0" sz="1200" spc="-5">
                <a:latin typeface="Times New Roman"/>
                <a:cs typeface="Times New Roman"/>
              </a:rPr>
              <a:t>мәселелерді шешуде қиындықтарға </a:t>
            </a:r>
            <a:r>
              <a:rPr dirty="0" sz="1200">
                <a:latin typeface="Times New Roman"/>
                <a:cs typeface="Times New Roman"/>
              </a:rPr>
              <a:t>тап </a:t>
            </a:r>
            <a:r>
              <a:rPr dirty="0" sz="1200" spc="-5">
                <a:latin typeface="Times New Roman"/>
                <a:cs typeface="Times New Roman"/>
              </a:rPr>
              <a:t>болатын, </a:t>
            </a:r>
            <a:r>
              <a:rPr dirty="0" sz="1200" spc="-10">
                <a:latin typeface="Times New Roman"/>
                <a:cs typeface="Times New Roman"/>
              </a:rPr>
              <a:t>әлеуметтік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табиғи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ауытқулардың</a:t>
            </a:r>
            <a:r>
              <a:rPr dirty="0" sz="1200" spc="-5">
                <a:latin typeface="Times New Roman"/>
                <a:cs typeface="Times New Roman"/>
              </a:rPr>
              <a:t> салдарларын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жеңетін,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ең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жақсы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Әлеуметтік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және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психологиялық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бейімделуге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ықпал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ететін</a:t>
            </a:r>
            <a:r>
              <a:rPr dirty="0" sz="1200" spc="-5">
                <a:latin typeface="Times New Roman"/>
                <a:cs typeface="Times New Roman"/>
              </a:rPr>
              <a:t> өмір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сүрудің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оңтайлы жағдайларын ұйымдастыруда,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жарақаттанудан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кейінгі </a:t>
            </a:r>
            <a:r>
              <a:rPr dirty="0" sz="1200">
                <a:latin typeface="Times New Roman"/>
                <a:cs typeface="Times New Roman"/>
              </a:rPr>
              <a:t>стресстік </a:t>
            </a:r>
            <a:r>
              <a:rPr dirty="0" sz="1200" spc="-5">
                <a:latin typeface="Times New Roman"/>
                <a:cs typeface="Times New Roman"/>
              </a:rPr>
              <a:t>бұзылыстарды </a:t>
            </a:r>
            <a:r>
              <a:rPr dirty="0" sz="1200" spc="-10">
                <a:latin typeface="Times New Roman"/>
                <a:cs typeface="Times New Roman"/>
              </a:rPr>
              <a:t>жеңуде </a:t>
            </a:r>
            <a:r>
              <a:rPr dirty="0" sz="1200">
                <a:latin typeface="Times New Roman"/>
                <a:cs typeface="Times New Roman"/>
              </a:rPr>
              <a:t>практикалық </a:t>
            </a:r>
            <a:r>
              <a:rPr dirty="0" sz="1200" spc="-5">
                <a:latin typeface="Times New Roman"/>
                <a:cs typeface="Times New Roman"/>
              </a:rPr>
              <a:t>көмек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5">
                <a:latin typeface="Times New Roman"/>
                <a:cs typeface="Times New Roman"/>
              </a:rPr>
              <a:t>психологиялық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10">
                <a:latin typeface="Times New Roman"/>
                <a:cs typeface="Times New Roman"/>
              </a:rPr>
              <a:t>заңгерлік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қолдау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құралдарын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әзірлеу.</a:t>
            </a:r>
            <a:endParaRPr sz="1200">
              <a:latin typeface="Times New Roman"/>
              <a:cs typeface="Times New Roman"/>
            </a:endParaRPr>
          </a:p>
          <a:p>
            <a:pPr algn="just" marL="12700" marR="4823460">
              <a:lnSpc>
                <a:spcPts val="1370"/>
              </a:lnSpc>
              <a:spcBef>
                <a:spcPts val="55"/>
              </a:spcBef>
            </a:pPr>
            <a:r>
              <a:rPr dirty="0" sz="1200" b="1">
                <a:latin typeface="Times New Roman"/>
                <a:cs typeface="Times New Roman"/>
              </a:rPr>
              <a:t>Оқыту</a:t>
            </a:r>
            <a:r>
              <a:rPr dirty="0" sz="1200" spc="-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тілі: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қазақ,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орыс </a:t>
            </a:r>
            <a:r>
              <a:rPr dirty="0" sz="1200" spc="-28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Кредит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көлемі: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6584" y="3173856"/>
          <a:ext cx="6403340" cy="7016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895"/>
                <a:gridCol w="1101090"/>
                <a:gridCol w="720089"/>
                <a:gridCol w="1960879"/>
                <a:gridCol w="2183765"/>
              </a:tblGrid>
              <a:tr h="512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атауы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40335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ит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көлемі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709295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Пәннің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қысқаша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сипаттамасы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895" marR="203835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алып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ырыла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ын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оқыту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нәтижелері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8116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104139">
                        <a:lnSpc>
                          <a:spcPts val="1370"/>
                        </a:lnSpc>
                        <a:spcBef>
                          <a:spcPts val="1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7310">
                        <a:lnSpc>
                          <a:spcPts val="1370"/>
                        </a:lnSpc>
                        <a:spcBef>
                          <a:spcPts val="10"/>
                        </a:spcBef>
                        <a:tabLst>
                          <a:tab pos="1242695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м-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"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психикалық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540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480695" algn="l"/>
                          <a:tab pos="1177925" algn="l"/>
                          <a:tab pos="12484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90295" algn="l"/>
                          <a:tab pos="12579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47256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жағдайында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жеке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тұлғаның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75310" algn="l"/>
                          <a:tab pos="140970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ртүрлі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аспектілері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0035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Бұл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курстың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мақсаты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психологияның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тұрақты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6515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білімін,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оның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нция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2641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криминологиямен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пәнаралық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байланыс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9624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жүйесін қалыптастыру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болып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табылады.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055">
                        <a:lnSpc>
                          <a:spcPts val="1370"/>
                        </a:lnSpc>
                        <a:spcBef>
                          <a:spcPts val="10"/>
                        </a:spcBef>
                        <a:tabLst>
                          <a:tab pos="785495" algn="l"/>
                          <a:tab pos="17875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Заң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психологиясының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қазіргі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оның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әдістері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туралы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білімді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игеру;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40105" algn="l"/>
                          <a:tab pos="1148080" algn="l"/>
                          <a:tab pos="146748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түсіндіру,</a:t>
                      </a:r>
                      <a:r>
                        <a:rPr dirty="0" sz="12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БАҚ-тан,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интернет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ресурстарынан,</a:t>
                      </a:r>
                      <a:r>
                        <a:rPr dirty="0" sz="1200" spc="6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арнайы</a:t>
                      </a:r>
                      <a:r>
                        <a:rPr dirty="0" sz="1200" spc="6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43610" algn="l"/>
                          <a:tab pos="1389380" algn="l"/>
                          <a:tab pos="1604645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32180" algn="l"/>
                          <a:tab pos="18459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арнайы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44653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қабылдау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үшін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білу.;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651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15695" algn="l"/>
                          <a:tab pos="143764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-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94715" algn="l"/>
                          <a:tab pos="14370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қамтамасыз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ету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үшін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кәсіби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28369" algn="l"/>
                          <a:tab pos="1111885" algn="l"/>
                          <a:tab pos="168656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ө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14425" algn="l"/>
                          <a:tab pos="160210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446530" algn="l"/>
                          <a:tab pos="1955164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пайдалану;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азаматтардың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түрлі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ө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758190" algn="l"/>
                          <a:tab pos="154686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нормаларын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тиімді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іске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асыру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қорғау.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9331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310" marR="104139">
                        <a:lnSpc>
                          <a:spcPts val="1390"/>
                        </a:lnSpc>
                        <a:spcBef>
                          <a:spcPts val="103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Еңбек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  <a:tabLst>
                          <a:tab pos="15201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Студенттерді	еңбек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0325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412875" algn="l"/>
                          <a:tab pos="16421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қызметінің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ғылыми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ұйымдастыру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еңбек ұжымындағы қарым-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қатынас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мәселелерімен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таныстыру, адамның еңбек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қызметінің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заңдылықтарын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зерттеу;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Білуі</a:t>
                      </a:r>
                      <a:r>
                        <a:rPr dirty="0" sz="1200" spc="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керек:</a:t>
                      </a:r>
                      <a:r>
                        <a:rPr dirty="0" sz="1200" spc="409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кәсіби</a:t>
                      </a:r>
                      <a:r>
                        <a:rPr dirty="0" sz="1200" spc="409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еңбек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273175" algn="l"/>
                          <a:tab pos="141668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мәселелерін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шешу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кезіндегі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ерекшелігі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негізгі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бағыттарын.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Кәсіби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еңбек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қызметін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ұйымдастырудың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негізгі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мәселелері,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міндеттері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әдістері туралы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түсінікке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ие</a:t>
                      </a:r>
                      <a:r>
                        <a:rPr dirty="0" sz="1200" spc="5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болу.</a:t>
                      </a:r>
                      <a:r>
                        <a:rPr dirty="0" sz="1200" spc="6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Білуі</a:t>
                      </a:r>
                      <a:r>
                        <a:rPr dirty="0" sz="1200" spc="5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керек:</a:t>
                      </a:r>
                      <a:r>
                        <a:rPr dirty="0" sz="1200" spc="5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еңбек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403340" cy="9491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895"/>
                <a:gridCol w="1101090"/>
                <a:gridCol w="720089"/>
                <a:gridCol w="1960879"/>
                <a:gridCol w="2183765"/>
              </a:tblGrid>
              <a:tr h="2109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3735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студенттерде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кәсіптік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ct val="95600"/>
                        </a:lnSpc>
                        <a:spcBef>
                          <a:spcPts val="40"/>
                        </a:spcBef>
                        <a:tabLst>
                          <a:tab pos="1407160" algn="l"/>
                          <a:tab pos="166116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құзыреттіліктің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диагностикалық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1594">
                        <a:lnSpc>
                          <a:spcPct val="95900"/>
                        </a:lnSpc>
                        <a:tabLst>
                          <a:tab pos="1023619" algn="l"/>
                          <a:tab pos="128841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тап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білімдерді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қалыптастыру,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еңбек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субъектісінің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функционалдық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жағдайы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туралы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түсінік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беру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(шаршау,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эмоционалды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шиеленіс,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стресс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т.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б.)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қызметін</a:t>
                      </a:r>
                      <a:r>
                        <a:rPr dirty="0" sz="1200" spc="39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3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ұйымдастырудың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типтік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кәсіби-практикалық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міндеттерін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шешу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қалыптастыру;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меңгеруі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керек: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басқару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қызметінің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қазіргі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заманғы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технологияларын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146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310" marR="104139">
                        <a:lnSpc>
                          <a:spcPts val="137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Денсаулық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6000"/>
                        </a:lnSpc>
                        <a:tabLst>
                          <a:tab pos="984250" algn="l"/>
                          <a:tab pos="1454150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тұлғаның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денсаулығын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сақтау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нығайту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бойынша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үз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асыруға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теориялық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практикалық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дайындыққа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бағытталған.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Курстың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мақсаты</a:t>
                      </a:r>
                      <a:r>
                        <a:rPr dirty="0" sz="1200" spc="335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626745" algn="l"/>
                          <a:tab pos="889635" algn="l"/>
                          <a:tab pos="1208405" algn="l"/>
                          <a:tab pos="1260475" algn="l"/>
                          <a:tab pos="14674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студенттердің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та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зит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ті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45"/>
                        </a:lnSpc>
                        <a:tabLst>
                          <a:tab pos="105410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қорғау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динамикасы,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4769">
                        <a:lnSpc>
                          <a:spcPct val="95800"/>
                        </a:lnSpc>
                        <a:spcBef>
                          <a:spcPts val="40"/>
                        </a:spcBef>
                        <a:tabLst>
                          <a:tab pos="142240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ө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лы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ғылыми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жүйесін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қалыптастыру.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941705" algn="l"/>
                          <a:tab pos="17887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Тұлғаның	үйлесімді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694055" algn="l"/>
                          <a:tab pos="824865" algn="l"/>
                          <a:tab pos="876935" algn="l"/>
                          <a:tab pos="1315085" algn="l"/>
                          <a:tab pos="1449705" algn="l"/>
                          <a:tab pos="1495425" algn="l"/>
                          <a:tab pos="169291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қауіпсіз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дамуына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бағытталған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сақтау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беру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дағдыларды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алады;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үйл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			тұл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пта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беру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ортасын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тиімді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құру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ег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түрлері			мен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тәсілдерін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қолдануға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қабілетті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жеке</a:t>
                      </a:r>
                      <a:r>
                        <a:rPr dirty="0" sz="1200" spc="5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тұлғалық  </a:t>
                      </a:r>
                      <a:r>
                        <a:rPr dirty="0" sz="12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өсу</a:t>
                      </a:r>
                      <a:r>
                        <a:rPr dirty="0" sz="1200" spc="8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туралы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115060" algn="l"/>
                          <a:tab pos="1368425" algn="l"/>
                          <a:tab pos="17970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білімдерді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синтездеу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дағдыларын; -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жеке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тұл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ны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қорғаудың типологиялық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диагностикалау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тәсілдерін;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-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жеке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тұлғаның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тұтас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кедергілерін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анықтау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әдістерін;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-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адам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денсаулығының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теріс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дамуының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алдын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процесінде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алған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білімдерді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қолдану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қабілетін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дайындығын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көрсете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0625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310" marR="104139">
                        <a:lnSpc>
                          <a:spcPts val="1400"/>
                        </a:lnSpc>
                        <a:spcBef>
                          <a:spcPts val="79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Менеджмент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Менеджмент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ct val="95700"/>
                        </a:lnSpc>
                        <a:spcBef>
                          <a:spcPts val="35"/>
                        </a:spcBef>
                        <a:tabLst>
                          <a:tab pos="745490" algn="l"/>
                          <a:tab pos="1348740" algn="l"/>
                          <a:tab pos="14166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психологиясы-Пәнаралық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ғылыми-практикалық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т,	он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  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ұйымдастыру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басқару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мәселелеріне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ct val="95900"/>
                        </a:lnSpc>
                        <a:tabLst>
                          <a:tab pos="636270" algn="l"/>
                          <a:tab pos="1217930" algn="l"/>
                          <a:tab pos="1361440" algn="l"/>
                          <a:tab pos="14039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 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шешімдерді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зерттеу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	та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р,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рефлексивті-әрекеттік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  <a:tabLst>
                          <a:tab pos="12858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Басқару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іс-әрекетінің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690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теориясының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негізгі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тұжырымдамаларын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біліңіз: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басқару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психологиясының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588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теориясы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практикасы;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ұйымдағы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қарым-қатынас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психологиясы;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45"/>
                        </a:lnSpc>
                        <a:tabLst>
                          <a:tab pos="11544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менеджер	психологиясы;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34937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аспектілері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т.б.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4769">
                        <a:lnSpc>
                          <a:spcPts val="1390"/>
                        </a:lnSpc>
                        <a:tabLst>
                          <a:tab pos="139890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процестерін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талдау;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403340" cy="7558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895"/>
                <a:gridCol w="1101090"/>
                <a:gridCol w="720089"/>
                <a:gridCol w="1960879"/>
                <a:gridCol w="2183765"/>
              </a:tblGrid>
              <a:tr h="38628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23380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тәсіл,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оқытудың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14135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жатыр.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5748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	бақылау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14744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схемаларын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бөліп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көрсету;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306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тап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сәйкес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10236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мемлекеттер;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заңдылықтарды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ескере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отырып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басқару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схемаларын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әзірлеу;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1442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мінез-құлықтың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7913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сипаттамаларын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анықтау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36144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муниципалдық тапсырыс;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: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57300" algn="l"/>
                          <a:tab pos="1516380" algn="l"/>
                          <a:tab pos="186690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тал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90"/>
                        </a:lnSpc>
                        <a:spcBef>
                          <a:spcPts val="5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басқару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қызметінің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мазмұны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формасы;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10"/>
                        </a:lnSpc>
                        <a:tabLst>
                          <a:tab pos="713105" algn="l"/>
                          <a:tab pos="144716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негізгі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басқару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тәсілдерін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9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жүзеге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асыру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әдістері.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9223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310" marR="104139">
                        <a:lnSpc>
                          <a:spcPts val="137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Гендер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ct val="95900"/>
                        </a:lnSpc>
                        <a:spcBef>
                          <a:spcPts val="5"/>
                        </a:spcBef>
                        <a:tabLst>
                          <a:tab pos="669290" algn="l"/>
                          <a:tab pos="690880" algn="l"/>
                          <a:tab pos="828040" algn="l"/>
                          <a:tab pos="873760" algn="l"/>
                          <a:tab pos="1032510" algn="l"/>
                          <a:tab pos="1053465" algn="l"/>
                          <a:tab pos="1178560" algn="l"/>
                          <a:tab pos="1337310" algn="l"/>
                          <a:tab pos="1410335" algn="l"/>
                          <a:tab pos="1440180" algn="l"/>
                          <a:tab pos="1504315" algn="l"/>
                          <a:tab pos="1571625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	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гендерлік	психологиядағы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гендерлік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айырмашылықтары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ртүрлі  тә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тан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						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гендерлік		психологияның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негізгі					мәселелеріне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	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практикалық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тапсырмалар,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	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лы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сондай-ақ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өзін-өзі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танудың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ры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			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кіреді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Пәнді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оқу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нәтижесінде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студент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95800"/>
                        </a:lnSpc>
                        <a:spcBef>
                          <a:spcPts val="30"/>
                        </a:spcBef>
                        <a:tabLst>
                          <a:tab pos="974725" algn="l"/>
                          <a:tab pos="1096645" algn="l"/>
                          <a:tab pos="1313180" algn="l"/>
                          <a:tab pos="13468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білуі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керек: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ғылым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ретінде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дамуының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негізгі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түсініктері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тарихи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кезеңдерін.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Меңгеруі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керек: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тұлғаның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гендерлік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сипаттамаларын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диагностикалық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кешендер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құру,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тұлғааралық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гендерлік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өз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		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оңтайландыру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мақсатында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тү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әзірлеу.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Меңгеруі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тиіс: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психологиядағы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гендерлік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зерттеулерді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жүргізу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әдістері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әдістемелерін,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тұлғаның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гендерлік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сипаттамаларын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оңтайландыруға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бағытталған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тренингтік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сабақтарды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өткізу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әдістерін.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6035" y="1411553"/>
            <a:ext cx="36830" cy="183515"/>
          </a:xfrm>
          <a:custGeom>
            <a:avLst/>
            <a:gdLst/>
            <a:ahLst/>
            <a:cxnLst/>
            <a:rect l="l" t="t" r="r" b="b"/>
            <a:pathLst>
              <a:path w="36830" h="183515">
                <a:moveTo>
                  <a:pt x="36575" y="0"/>
                </a:moveTo>
                <a:lnTo>
                  <a:pt x="0" y="0"/>
                </a:lnTo>
                <a:lnTo>
                  <a:pt x="0" y="183184"/>
                </a:lnTo>
                <a:lnTo>
                  <a:pt x="36575" y="183184"/>
                </a:lnTo>
                <a:lnTo>
                  <a:pt x="36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6932" y="694690"/>
            <a:ext cx="6501130" cy="2486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05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Название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Minor: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«Прикладная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психология»</a:t>
            </a:r>
            <a:endParaRPr sz="1200">
              <a:latin typeface="Times New Roman"/>
              <a:cs typeface="Times New Roman"/>
            </a:endParaRPr>
          </a:p>
          <a:p>
            <a:pPr marL="12700" marR="262255">
              <a:lnSpc>
                <a:spcPct val="95600"/>
              </a:lnSpc>
              <a:spcBef>
                <a:spcPts val="25"/>
              </a:spcBef>
            </a:pPr>
            <a:r>
              <a:rPr dirty="0" sz="1200" spc="-10" b="1">
                <a:latin typeface="Times New Roman"/>
                <a:cs typeface="Times New Roman"/>
              </a:rPr>
              <a:t>Общее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описание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(актуальность):</a:t>
            </a:r>
            <a:r>
              <a:rPr dirty="0" sz="1200" spc="3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программы Minor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«Прикладная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психология»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заключается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способности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студентов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адаптироваться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социуму,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отыскать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возможные</a:t>
            </a:r>
            <a:r>
              <a:rPr dirty="0" sz="1200" spc="-15">
                <a:latin typeface="Times New Roman"/>
                <a:cs typeface="Times New Roman"/>
              </a:rPr>
              <a:t> пути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средства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сбережения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собственных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личностных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ресурсов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жизнедеятельности,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сохранить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психическое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здоровье</a:t>
            </a:r>
            <a:r>
              <a:rPr dirty="0" sz="1200" spc="-5" b="1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900"/>
              </a:lnSpc>
              <a:spcBef>
                <a:spcPts val="15"/>
              </a:spcBef>
            </a:pPr>
            <a:r>
              <a:rPr dirty="0" sz="1200" b="1">
                <a:latin typeface="Times New Roman"/>
                <a:cs typeface="Times New Roman"/>
              </a:rPr>
              <a:t>Цель: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основная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30">
                <a:latin typeface="Times New Roman"/>
                <a:cs typeface="Times New Roman"/>
              </a:rPr>
              <a:t>цель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прикладной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психологии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25">
                <a:latin typeface="Times New Roman"/>
                <a:cs typeface="Times New Roman"/>
              </a:rPr>
              <a:t>это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25">
                <a:latin typeface="Times New Roman"/>
                <a:cs typeface="Times New Roman"/>
              </a:rPr>
              <a:t>не</a:t>
            </a:r>
            <a:r>
              <a:rPr dirty="0" sz="1200" spc="30">
                <a:latin typeface="Times New Roman"/>
                <a:cs typeface="Times New Roman"/>
              </a:rPr>
              <a:t> только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познание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психической 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реальности,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но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выработка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35">
                <a:latin typeface="Times New Roman"/>
                <a:cs typeface="Times New Roman"/>
              </a:rPr>
              <a:t>средств</a:t>
            </a:r>
            <a:r>
              <a:rPr dirty="0" sz="1200" spc="40">
                <a:latin typeface="Times New Roman"/>
                <a:cs typeface="Times New Roman"/>
              </a:rPr>
              <a:t> практической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помощи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психологической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юридической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35">
                <a:latin typeface="Times New Roman"/>
                <a:cs typeface="Times New Roman"/>
              </a:rPr>
              <a:t>поддержки</a:t>
            </a:r>
            <a:r>
              <a:rPr dirty="0" sz="1200" spc="40">
                <a:latin typeface="Times New Roman"/>
                <a:cs typeface="Times New Roman"/>
              </a:rPr>
              <a:t> личности,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35">
                <a:latin typeface="Times New Roman"/>
                <a:cs typeface="Times New Roman"/>
              </a:rPr>
              <a:t>испытывающей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35">
                <a:latin typeface="Times New Roman"/>
                <a:cs typeface="Times New Roman"/>
              </a:rPr>
              <a:t>затруднения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решении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жизненных 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проблем,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преодолевающей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последствия</a:t>
            </a:r>
            <a:r>
              <a:rPr dirty="0" sz="1200" spc="45">
                <a:latin typeface="Times New Roman"/>
                <a:cs typeface="Times New Roman"/>
              </a:rPr>
              <a:t> социальных 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природных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аномалий, 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организации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оптимальных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35">
                <a:latin typeface="Times New Roman"/>
                <a:cs typeface="Times New Roman"/>
              </a:rPr>
              <a:t>условий</a:t>
            </a:r>
            <a:r>
              <a:rPr dirty="0" sz="1200" spc="40">
                <a:latin typeface="Times New Roman"/>
                <a:cs typeface="Times New Roman"/>
              </a:rPr>
              <a:t> жизнедеятельности,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способствующих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наилучшей 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социальной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40">
                <a:latin typeface="Times New Roman"/>
                <a:cs typeface="Times New Roman"/>
              </a:rPr>
              <a:t>психологической </a:t>
            </a:r>
            <a:r>
              <a:rPr dirty="0" sz="1200" spc="35">
                <a:latin typeface="Times New Roman"/>
                <a:cs typeface="Times New Roman"/>
              </a:rPr>
              <a:t>адаптации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35">
                <a:latin typeface="Times New Roman"/>
                <a:cs typeface="Times New Roman"/>
              </a:rPr>
              <a:t>снятию </a:t>
            </a:r>
            <a:r>
              <a:rPr dirty="0" sz="1200" spc="40">
                <a:latin typeface="Times New Roman"/>
                <a:cs typeface="Times New Roman"/>
              </a:rPr>
              <a:t>напряжения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35">
                <a:latin typeface="Times New Roman"/>
                <a:cs typeface="Times New Roman"/>
              </a:rPr>
              <a:t>следствий </a:t>
            </a:r>
            <a:r>
              <a:rPr dirty="0" sz="1200" spc="40">
                <a:latin typeface="Times New Roman"/>
                <a:cs typeface="Times New Roman"/>
              </a:rPr>
              <a:t>пережитых 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травмирующих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ситуаций,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преодолению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45">
                <a:latin typeface="Times New Roman"/>
                <a:cs typeface="Times New Roman"/>
              </a:rPr>
              <a:t>посттравматических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стрессовых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нарушений.</a:t>
            </a:r>
            <a:endParaRPr sz="1200">
              <a:latin typeface="Times New Roman"/>
              <a:cs typeface="Times New Roman"/>
            </a:endParaRPr>
          </a:p>
          <a:p>
            <a:pPr algn="just" marL="12700" marR="3987800">
              <a:lnSpc>
                <a:spcPts val="1370"/>
              </a:lnSpc>
              <a:spcBef>
                <a:spcPts val="55"/>
              </a:spcBef>
            </a:pPr>
            <a:r>
              <a:rPr dirty="0" sz="1200" spc="-5" b="1">
                <a:latin typeface="Times New Roman"/>
                <a:cs typeface="Times New Roman"/>
              </a:rPr>
              <a:t>Язык обучения: казахский, русский </a:t>
            </a:r>
            <a:r>
              <a:rPr dirty="0" sz="1200" spc="-28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Объём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кредитов: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6584" y="3350640"/>
          <a:ext cx="6311900" cy="6860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495"/>
                <a:gridCol w="1165225"/>
                <a:gridCol w="808355"/>
                <a:gridCol w="2161540"/>
                <a:gridCol w="1891030"/>
              </a:tblGrid>
              <a:tr h="356844">
                <a:tc>
                  <a:txBody>
                    <a:bodyPr/>
                    <a:lstStyle/>
                    <a:p>
                      <a:pPr algn="ctr" marL="762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604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нование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93345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Кол-во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кр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828040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Краткое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описание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Формируемые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результаты</a:t>
                      </a:r>
                      <a:r>
                        <a:rPr dirty="0" sz="12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обучения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17081">
                <a:tc>
                  <a:txBody>
                    <a:bodyPr/>
                    <a:lstStyle/>
                    <a:p>
                      <a:pPr algn="ctr" marR="539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94310">
                        <a:lnSpc>
                          <a:spcPts val="1370"/>
                        </a:lnSpc>
                        <a:spcBef>
                          <a:spcPts val="1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психология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055">
                        <a:lnSpc>
                          <a:spcPts val="1370"/>
                        </a:lnSpc>
                        <a:spcBef>
                          <a:spcPts val="10"/>
                        </a:spcBef>
                        <a:tabLst>
                          <a:tab pos="1267460" algn="l"/>
                          <a:tab pos="15443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  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«человек-право»,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разрабатывает</a:t>
                      </a:r>
                      <a:r>
                        <a:rPr dirty="0" sz="1200" spc="6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рекомендации,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651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направленные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повышение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эффективности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этой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системы;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80440" algn="l"/>
                          <a:tab pos="1002030" algn="l"/>
                          <a:tab pos="201422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		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	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81735" algn="l"/>
                          <a:tab pos="149796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ятельн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	в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правового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регулирования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1112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 i="1">
                          <a:latin typeface="Times New Roman"/>
                          <a:cs typeface="Times New Roman"/>
                        </a:rPr>
                        <a:t>Целью</a:t>
                      </a:r>
                      <a:r>
                        <a:rPr dirty="0" sz="1200" spc="-3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i="1">
                          <a:latin typeface="Times New Roman"/>
                          <a:cs typeface="Times New Roman"/>
                        </a:rPr>
                        <a:t>данного</a:t>
                      </a:r>
                      <a:r>
                        <a:rPr dirty="0" sz="1200" spc="-4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i="1">
                          <a:latin typeface="Times New Roman"/>
                          <a:cs typeface="Times New Roman"/>
                        </a:rPr>
                        <a:t>курса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является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формирование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устойчивого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1526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знания психологии, системы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межпредметных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связей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8953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юриспруденцией,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криминологией,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позволяет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4765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корректно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учитывать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психологические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факторы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4356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их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действенность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юридической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практике.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48615">
                        <a:lnSpc>
                          <a:spcPts val="1370"/>
                        </a:lnSpc>
                        <a:spcBef>
                          <a:spcPts val="1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-освоение знаний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1620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разработках юридической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психологии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методах;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9845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-овладение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умениями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применять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полученные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1623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знания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объяснения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явлений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правовой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5907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реальности,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восприятия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1244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общекультурного,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психологического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31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специального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3622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значимого) содержания,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получаемой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СМИ,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1051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ресурсов интернета,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специальной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научно-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популярной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литературы;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86995">
                        <a:lnSpc>
                          <a:spcPct val="9580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-применение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психологических знаний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9850">
                        <a:lnSpc>
                          <a:spcPct val="95800"/>
                        </a:lnSpc>
                        <a:spcBef>
                          <a:spcPts val="1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повседневной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жизни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обеспечения сохранности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здоровья;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грамотного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использования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современных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психологических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технологий;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повышения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качества взаимодействия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различными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категориями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граждан,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эффективной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реализации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защиты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норм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136">
                <a:tc>
                  <a:txBody>
                    <a:bodyPr/>
                    <a:lstStyle/>
                    <a:p>
                      <a:pPr algn="ctr" marR="539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153795" algn="l"/>
                          <a:tab pos="2025014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Познакомить	студентов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знать: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специфику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311900" cy="9485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495"/>
                <a:gridCol w="1165225"/>
                <a:gridCol w="808355"/>
                <a:gridCol w="2161540"/>
                <a:gridCol w="957580"/>
                <a:gridCol w="932814"/>
              </a:tblGrid>
              <a:tr h="455498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труда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4732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психологическими	основами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  <a:tabLst>
                          <a:tab pos="118872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трудовой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1102360" algn="l"/>
                          <a:tab pos="1181100" algn="l"/>
                          <a:tab pos="1270000" algn="l"/>
                          <a:tab pos="1336675" algn="l"/>
                          <a:tab pos="1437005" algn="l"/>
                          <a:tab pos="1474470" algn="l"/>
                          <a:tab pos="1550035" algn="l"/>
                          <a:tab pos="1580515" algn="l"/>
                          <a:tab pos="1933575" algn="l"/>
                          <a:tab pos="200723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	тр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и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ний	в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лле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						из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ить 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ятельн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		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		у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	по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исследованию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	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ик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				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95700"/>
                        </a:lnSpc>
                        <a:spcBef>
                          <a:spcPts val="15"/>
                        </a:spcBef>
                        <a:tabLst>
                          <a:tab pos="1812925" algn="l"/>
                          <a:tab pos="201676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  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	о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функциональных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состояниях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субъекта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труда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(утомление,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эмоциональное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напряжение,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стресс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т.д.)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основные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направления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0795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методологической работы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решении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практических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проблем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трудовой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Иметь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представления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об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07645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основных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проблемах,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задачах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методах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организации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трудовой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деятельности.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Знать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характеристики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значимых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свойствах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психических</a:t>
                      </a:r>
                      <a:r>
                        <a:rPr dirty="0" sz="12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состояниях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человека 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20650">
                        <a:lnSpc>
                          <a:spcPct val="957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труде; уметь: сформирова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решения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типовых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профессионально-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практических задач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организации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трудовой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6675">
                        <a:lnSpc>
                          <a:spcPct val="958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деятельности;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владеть: сов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ременными технологиями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управленческой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592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CCCCCC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8115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0734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здоровья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92265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Программа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курса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ориентирована</a:t>
                      </a:r>
                      <a:r>
                        <a:rPr dirty="0" sz="12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7368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теоретическую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практическую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подготовку</a:t>
                      </a:r>
                      <a:r>
                        <a:rPr dirty="0" sz="12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6225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осуществлению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психологической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4353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сохранению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укреплению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здоровья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личности.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6383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Цель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курса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-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формирование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студентов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системы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научных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8575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природе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здоровья,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механизмах,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условиях,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9687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способах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позитивного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динамике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8862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психологической защиты,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жизнестойкости.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850" marR="53403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умеет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использовать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1369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создания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6357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пространства,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850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ориентированного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на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гармоничное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безопасное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1242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развитие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личности;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способен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использовать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975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основные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формы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способы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5941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здоровьесберегающих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технологий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0668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эффективного построения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среды,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1048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ориентированной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становление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гармоничной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личности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85725">
                        <a:lnSpc>
                          <a:spcPct val="9600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владеет навыками синтеза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психологических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знаний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личностном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росте,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способами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диагностики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типологических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индивидуальных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особенностей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психологической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защиты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311900" cy="9485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495"/>
                <a:gridCol w="1165225"/>
                <a:gridCol w="808355"/>
                <a:gridCol w="2161540"/>
                <a:gridCol w="1891030"/>
              </a:tblGrid>
              <a:tr h="2286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личности,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методами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858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определения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психологических барьеров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развития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целостного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здоровья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личности,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демонстрировать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способность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готовность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применять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полученные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знания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профилактики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негативного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развития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здоровья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людей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9239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0955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8542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 менеджмента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междисциплинарное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научно-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0924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практическое направление,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целью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которого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является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05346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исследование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4861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психологических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решений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проблем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организации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3149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управления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рыночной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9431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В основе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разработки учебно-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методического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комплекса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644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лежат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научные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принципы,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системный,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рефлексивно-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4097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деятельностный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подход,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практическая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направленность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6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обучения.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2509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Знать фундаментальные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8384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теорий</a:t>
                      </a:r>
                      <a:r>
                        <a:rPr dirty="0" sz="12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управленческой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деятельности: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9525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теория 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практика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жм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нта;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7327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психология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коммуникации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7495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организации;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3271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психологические аспекты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управления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персоналом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др;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08915">
                        <a:lnSpc>
                          <a:spcPts val="1390"/>
                        </a:lnSpc>
                        <a:spcBef>
                          <a:spcPts val="5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анализировать процессы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управленческой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деятельности;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51460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выделять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психологические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схемы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управления;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планировать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управление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25425">
                        <a:lnSpc>
                          <a:spcPct val="95700"/>
                        </a:lnSpc>
                        <a:spcBef>
                          <a:spcPts val="4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соответствии с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социальным заказом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общества</a:t>
                      </a:r>
                      <a:r>
                        <a:rPr dirty="0" sz="1200" spc="3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государства;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разрабатывать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управленческие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схемы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92405">
                        <a:lnSpc>
                          <a:spcPct val="957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учетом психологических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закономерностей;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определять особенности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поведения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управлении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государственными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муниципальными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закупками;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90805">
                        <a:lnSpc>
                          <a:spcPct val="957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владеть: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современными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методами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социально-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психологического анализа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диагностики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содержания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управленческой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6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деятельности;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311900" cy="5104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495"/>
                <a:gridCol w="1165225"/>
                <a:gridCol w="808355"/>
                <a:gridCol w="2161540"/>
                <a:gridCol w="1891030"/>
              </a:tblGrid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методы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реализации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00965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подходов.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64126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3464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Гендерная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8100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Курс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направлен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ознакомление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студентов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9271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различными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подходами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проблеме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гендерных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различий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467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мужчин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женщин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72517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Включает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себя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теоретический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обзор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5049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проблем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гендерной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психологии,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практические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0513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задания, диагностические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методики,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позволяющие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2192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студентам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получить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полезные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знания,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умения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навыки,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7747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также выйти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более высокий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самопознания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4734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результате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изучения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дисциплины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студент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7970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должен: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Знать:</a:t>
                      </a:r>
                      <a:r>
                        <a:rPr dirty="0" sz="12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основные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понятия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исторические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0477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этапы развития гендерной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психологии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науки.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Уметь: составлять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диагностические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9461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комплексы, направленные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изучение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гендерных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8415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характеристик личности,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разрабатывать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549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коррекционные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целях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72199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оптимизации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2890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гендерного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взаимодействия.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Владеть: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3876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методами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методиками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проведения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гендерного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4544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исследования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психологии,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методами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0668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проведения тренинговых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занятий,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направленных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84150">
                        <a:lnSpc>
                          <a:spcPts val="137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оптимизацию гендерных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характеристик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личности.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932" y="694690"/>
            <a:ext cx="6504940" cy="230949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3937635">
              <a:lnSpc>
                <a:spcPts val="1390"/>
              </a:lnSpc>
              <a:spcBef>
                <a:spcPts val="185"/>
              </a:spcBef>
            </a:pPr>
            <a:r>
              <a:rPr dirty="0" sz="1200" spc="-5" b="1">
                <a:latin typeface="Times New Roman"/>
                <a:cs typeface="Times New Roman"/>
              </a:rPr>
              <a:t>Department: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Pedagogy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and</a:t>
            </a:r>
            <a:r>
              <a:rPr dirty="0" sz="1200" spc="-10" b="1">
                <a:latin typeface="Times New Roman"/>
                <a:cs typeface="Times New Roman"/>
              </a:rPr>
              <a:t> Psychology </a:t>
            </a:r>
            <a:r>
              <a:rPr dirty="0" sz="1200" spc="-28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Minor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title: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"Applied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Psychology"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dirty="0" sz="1200" spc="-5" b="1">
                <a:latin typeface="Times New Roman"/>
                <a:cs typeface="Times New Roman"/>
              </a:rPr>
              <a:t>General</a:t>
            </a:r>
            <a:r>
              <a:rPr dirty="0" sz="1200" spc="6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description</a:t>
            </a:r>
            <a:r>
              <a:rPr dirty="0" sz="1200" spc="9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(relevance):</a:t>
            </a:r>
            <a:r>
              <a:rPr dirty="0" sz="1200" spc="114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Minor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program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"Applied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Psychology"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ability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students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  <a:p>
            <a:pPr marL="12700" marR="13970">
              <a:lnSpc>
                <a:spcPts val="1370"/>
              </a:lnSpc>
              <a:spcBef>
                <a:spcPts val="80"/>
              </a:spcBef>
            </a:pPr>
            <a:r>
              <a:rPr dirty="0" sz="1200" spc="-5">
                <a:latin typeface="Times New Roman"/>
                <a:cs typeface="Times New Roman"/>
              </a:rPr>
              <a:t>adapt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society,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to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find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possible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ways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means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of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saving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their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own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personal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resources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life,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maintain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mental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health.</a:t>
            </a:r>
            <a:endParaRPr sz="1200">
              <a:latin typeface="Times New Roman"/>
              <a:cs typeface="Times New Roman"/>
            </a:endParaRPr>
          </a:p>
          <a:p>
            <a:pPr marL="12700" marR="11430">
              <a:lnSpc>
                <a:spcPts val="1370"/>
              </a:lnSpc>
              <a:spcBef>
                <a:spcPts val="25"/>
              </a:spcBef>
            </a:pPr>
            <a:r>
              <a:rPr dirty="0" sz="1200" spc="-10" b="1">
                <a:latin typeface="Times New Roman"/>
                <a:cs typeface="Times New Roman"/>
              </a:rPr>
              <a:t>Purpose:</a:t>
            </a:r>
            <a:r>
              <a:rPr dirty="0" sz="1200" spc="9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main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goal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applied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psychology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not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only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knowledge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psychic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reality,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but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also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development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means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practical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help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psychological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legal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support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for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person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experiencing</a:t>
            </a:r>
            <a:endParaRPr sz="1200">
              <a:latin typeface="Times New Roman"/>
              <a:cs typeface="Times New Roman"/>
            </a:endParaRPr>
          </a:p>
          <a:p>
            <a:pPr marL="12700" marR="6985">
              <a:lnSpc>
                <a:spcPts val="1370"/>
              </a:lnSpc>
              <a:spcBef>
                <a:spcPts val="20"/>
              </a:spcBef>
            </a:pPr>
            <a:r>
              <a:rPr dirty="0" sz="1200" spc="-5">
                <a:latin typeface="Times New Roman"/>
                <a:cs typeface="Times New Roman"/>
              </a:rPr>
              <a:t>difficulties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solving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life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problems,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overcoming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consequences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of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social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natural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anomalies,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organizing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optimal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living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conditions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that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contribute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best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social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psychological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adaptation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70"/>
              </a:lnSpc>
              <a:spcBef>
                <a:spcPts val="20"/>
              </a:spcBef>
            </a:pPr>
            <a:r>
              <a:rPr dirty="0" sz="1200" spc="-5">
                <a:latin typeface="Times New Roman"/>
                <a:cs typeface="Times New Roman"/>
              </a:rPr>
              <a:t>relieving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stress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consequences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experienced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traumatic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situations,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overcoming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post-traumatic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stress disorders.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dirty="0" sz="1200" spc="-5" b="1">
                <a:latin typeface="Times New Roman"/>
                <a:cs typeface="Times New Roman"/>
              </a:rPr>
              <a:t>Language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 </a:t>
            </a:r>
            <a:r>
              <a:rPr dirty="0" sz="1200" spc="-5" b="1">
                <a:latin typeface="Times New Roman"/>
                <a:cs typeface="Times New Roman"/>
              </a:rPr>
              <a:t>teaching: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Kazakh,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English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Russian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05"/>
              </a:lnSpc>
            </a:pPr>
            <a:r>
              <a:rPr dirty="0" sz="1200" spc="-5" b="1">
                <a:latin typeface="Times New Roman"/>
                <a:cs typeface="Times New Roman"/>
              </a:rPr>
              <a:t>Volume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credits: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6584" y="3173856"/>
          <a:ext cx="6494780" cy="7122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415"/>
                <a:gridCol w="1223010"/>
                <a:gridCol w="811530"/>
                <a:gridCol w="2070735"/>
                <a:gridCol w="1981835"/>
              </a:tblGrid>
              <a:tr h="619124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93345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name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32080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of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94030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Brief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description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outcomes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7735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27114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law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4769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623570" algn="l"/>
                          <a:tab pos="14566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Studies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mental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laws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330325" algn="l"/>
                          <a:tab pos="188785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increasing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efficiency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this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540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63575" algn="l"/>
                          <a:tab pos="948055" algn="l"/>
                          <a:tab pos="17760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system;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various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540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activity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context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legal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regulation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purpose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form</a:t>
                      </a:r>
                      <a:r>
                        <a:rPr dirty="0" sz="1200" spc="4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0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stable</a:t>
                      </a:r>
                      <a:r>
                        <a:rPr dirty="0" sz="1200" spc="50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50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67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661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psychology,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 system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its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540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33475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criminology,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allows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you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correctly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take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into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account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psychological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factors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their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13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effectiveness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юридической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практике.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 marR="64769">
                        <a:lnSpc>
                          <a:spcPts val="1370"/>
                        </a:lnSpc>
                        <a:spcBef>
                          <a:spcPts val="5"/>
                        </a:spcBef>
                        <a:buChar char="-"/>
                        <a:tabLst>
                          <a:tab pos="182880" algn="l"/>
                          <a:tab pos="135001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mastering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about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1594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legal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psychology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its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  <a:buChar char="-"/>
                        <a:tabLst>
                          <a:tab pos="1651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mastering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skills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apply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8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gained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223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explain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phenomena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legal reality,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perception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1594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general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cultural,</a:t>
                      </a:r>
                      <a:r>
                        <a:rPr dirty="0" sz="1200" spc="7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psychological</a:t>
                      </a:r>
                      <a:r>
                        <a:rPr dirty="0" sz="1200" spc="7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9314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significant)</a:t>
                      </a:r>
                      <a:r>
                        <a:rPr dirty="0" sz="1200" spc="3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content</a:t>
                      </a:r>
                      <a:r>
                        <a:rPr dirty="0" sz="120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obtained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476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media,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Internet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resources,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special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and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popular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science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literature;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960">
                        <a:lnSpc>
                          <a:spcPct val="95900"/>
                        </a:lnSpc>
                        <a:spcBef>
                          <a:spcPts val="5"/>
                        </a:spcBef>
                        <a:tabLst>
                          <a:tab pos="14954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-Application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psychological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professional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 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everyday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life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ensure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safety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h;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competent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modern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technologies;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improving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quality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interaction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various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categories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citizens,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effective implementation 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protection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rule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law.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933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Work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41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psychology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acquaint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1594">
                        <a:lnSpc>
                          <a:spcPct val="959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foundations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labor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activity,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issues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scientific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organization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labor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relations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work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collective,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aspects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patterns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human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labor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activity;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students'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primary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know:</a:t>
                      </a:r>
                      <a:r>
                        <a:rPr dirty="0" sz="1200" spc="4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specifics</a:t>
                      </a:r>
                      <a:r>
                        <a:rPr dirty="0" sz="1200" spc="4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1594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774065" algn="l"/>
                          <a:tab pos="1779270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methodological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work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solving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practical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problems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labor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activity.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idea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main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problems,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tasks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professional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labor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activity.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Know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63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494780" cy="9491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415"/>
                <a:gridCol w="1223010"/>
                <a:gridCol w="811530"/>
                <a:gridCol w="2070735"/>
                <a:gridCol w="1981835"/>
              </a:tblGrid>
              <a:tr h="1585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diagnostic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techniques     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2865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orientation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competence,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give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idea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functional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states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subject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labor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(fatigue,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emotional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stress,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stress,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etc.)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professionally</a:t>
                      </a:r>
                      <a:r>
                        <a:rPr dirty="0" sz="1200" spc="46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4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significant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3500">
                        <a:lnSpc>
                          <a:spcPct val="95700"/>
                        </a:lnSpc>
                        <a:spcBef>
                          <a:spcPts val="3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properties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mental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states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person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 work;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able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to: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 skills for solving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typical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professional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practical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tasks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labor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activity;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own: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modern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management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activities.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6542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44132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 marR="6350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course program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focused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  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theoretical</a:t>
                      </a:r>
                      <a:r>
                        <a:rPr dirty="0" sz="1200" spc="6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7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practical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>
                        <a:lnSpc>
                          <a:spcPts val="1320"/>
                        </a:lnSpc>
                        <a:tabLst>
                          <a:tab pos="1200150" algn="l"/>
                          <a:tab pos="1812289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preparation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2230">
                        <a:lnSpc>
                          <a:spcPct val="96100"/>
                        </a:lnSpc>
                        <a:spcBef>
                          <a:spcPts val="20"/>
                        </a:spcBef>
                        <a:tabLst>
                          <a:tab pos="18700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psychological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work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preserve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strengthen 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individual.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>
                        <a:lnSpc>
                          <a:spcPts val="134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aim</a:t>
                      </a:r>
                      <a:r>
                        <a:rPr dirty="0" sz="1200" spc="3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dirty="0" sz="1200" spc="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3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2865">
                        <a:lnSpc>
                          <a:spcPct val="95900"/>
                        </a:lnSpc>
                        <a:spcBef>
                          <a:spcPts val="4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form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students'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system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scientific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about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nature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mechanisms,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conditions,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ways 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its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positive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 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dynamics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defense,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vitality.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1594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752475" algn="l"/>
                          <a:tab pos="1300480" algn="l"/>
                          <a:tab pos="170878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to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create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health-preserving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educational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space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focused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harmonious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16280" algn="l"/>
                          <a:tab pos="13925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04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471805" algn="l"/>
                          <a:tab pos="1172845" algn="l"/>
                          <a:tab pos="148653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basic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forms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34390" algn="l"/>
                          <a:tab pos="1732914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effective</a:t>
                      </a:r>
                      <a:r>
                        <a:rPr dirty="0" sz="1200" spc="3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construction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731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environment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focused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58519" algn="l"/>
                          <a:tab pos="1254760" algn="l"/>
                          <a:tab pos="17786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harmonious personality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p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ill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92175" algn="l"/>
                          <a:tab pos="1062355" algn="l"/>
                          <a:tab pos="1394460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k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dge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ut	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65175" algn="l"/>
                          <a:tab pos="868044" algn="l"/>
                          <a:tab pos="1042035" algn="l"/>
                          <a:tab pos="1686560" algn="l"/>
                          <a:tab pos="178244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-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	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individual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characteristics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psychological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protection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46125" algn="l"/>
                          <a:tab pos="1036319" algn="l"/>
                          <a:tab pos="1062990" algn="l"/>
                          <a:tab pos="178244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-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75970" algn="l"/>
                          <a:tab pos="1391285" algn="l"/>
                          <a:tab pos="17627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barriers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53440" algn="l"/>
                          <a:tab pos="1039494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-	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ability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willingness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04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gained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preventing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tabLst>
                          <a:tab pos="785495" algn="l"/>
                          <a:tab pos="1781175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human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4361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35687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540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Management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psychology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interdisciplinary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scientific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325755" algn="l"/>
                          <a:tab pos="831215" algn="l"/>
                          <a:tab pos="1062355" algn="l"/>
                          <a:tab pos="1318260" algn="l"/>
                          <a:tab pos="17754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practical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direction,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purpose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	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udy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5125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solutions</a:t>
                      </a:r>
                      <a:r>
                        <a:rPr dirty="0" sz="1200" spc="43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4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4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problems</a:t>
                      </a:r>
                      <a:r>
                        <a:rPr dirty="0" sz="1200" spc="43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794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organization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management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market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system.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13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02284" algn="l"/>
                          <a:tab pos="1485900" algn="l"/>
                          <a:tab pos="1776095" algn="l"/>
                          <a:tab pos="181165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89990" algn="l"/>
                          <a:tab pos="1896745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x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based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scientific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principles,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40105" algn="l"/>
                          <a:tab pos="949325" algn="l"/>
                          <a:tab pos="1233170" algn="l"/>
                          <a:tab pos="1477010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a	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orientation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training.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096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700405" algn="l"/>
                          <a:tab pos="767080" algn="l"/>
                          <a:tab pos="1062355" algn="l"/>
                          <a:tab pos="114871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	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794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773430" algn="l"/>
                          <a:tab pos="1132205" algn="l"/>
                        </a:tabLst>
                      </a:pP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activity: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63575" algn="l"/>
                          <a:tab pos="1090295" algn="l"/>
                          <a:tab pos="1163320" algn="l"/>
                          <a:tab pos="1781175" algn="l"/>
                        </a:tabLst>
                      </a:pP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20"/>
                        </a:lnSpc>
                        <a:tabLst>
                          <a:tab pos="17818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psychology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675">
                        <a:lnSpc>
                          <a:spcPts val="1400"/>
                        </a:lnSpc>
                        <a:spcBef>
                          <a:spcPts val="40"/>
                        </a:spcBef>
                        <a:tabLst>
                          <a:tab pos="1309370" algn="l"/>
                          <a:tab pos="17208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organization;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00"/>
                        </a:lnSpc>
                        <a:tabLst>
                          <a:tab pos="116395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manager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psychology;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690880" algn="l"/>
                          <a:tab pos="1038225" algn="l"/>
                          <a:tab pos="1066165" algn="l"/>
                          <a:tab pos="1123315" algn="l"/>
                          <a:tab pos="17811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personnel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management,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etc.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management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494780" cy="7207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415"/>
                <a:gridCol w="1223010"/>
                <a:gridCol w="811530"/>
                <a:gridCol w="2070735"/>
                <a:gridCol w="1981835"/>
              </a:tblGrid>
              <a:tr h="3689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control</a:t>
                      </a:r>
                      <a:r>
                        <a:rPr dirty="0" sz="12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schemes;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2230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plan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management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accordance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social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order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society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states;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ct val="95700"/>
                        </a:lnSpc>
                        <a:spcBef>
                          <a:spcPts val="40"/>
                        </a:spcBef>
                        <a:tabLst>
                          <a:tab pos="11334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schemes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taking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into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account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patterns;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determine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characteristics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psychological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behavior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management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55"/>
                        </a:spcBef>
                        <a:tabLst>
                          <a:tab pos="715645" algn="l"/>
                          <a:tab pos="130365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procurement;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17525" algn="l"/>
                          <a:tab pos="1123315" algn="l"/>
                          <a:tab pos="1416050" algn="l"/>
                          <a:tab pos="1781175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: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diagnosis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767080" algn="l"/>
                          <a:tab pos="1130300" algn="l"/>
                          <a:tab pos="1236345" algn="l"/>
                          <a:tab pos="17818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	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management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implementing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approaches.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12184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44132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Gender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731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885825" algn="l"/>
                          <a:tab pos="147066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aims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familiarize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645160" algn="l"/>
                          <a:tab pos="149161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approaches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problem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731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11250" algn="l"/>
                          <a:tab pos="19272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women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gender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731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44575" algn="l"/>
                          <a:tab pos="15843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theoretical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review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main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04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01065" algn="l"/>
                          <a:tab pos="970915" algn="l"/>
                          <a:tab pos="1652905" algn="l"/>
                          <a:tab pos="1767839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allow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gain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useful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knowledge,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skills,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reach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higher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level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self-knowledge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540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result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studying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discipline,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student</a:t>
                      </a:r>
                      <a:r>
                        <a:rPr dirty="0" sz="1200" spc="3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must: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67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30580" algn="l"/>
                          <a:tab pos="1406525" algn="l"/>
                          <a:tab pos="1720214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Know: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basic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concepts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11250" algn="l"/>
                          <a:tab pos="149479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psychology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science.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731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to: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compose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diagnostic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complexes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aimed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studying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gender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characteristics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person,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</a:t>
                      </a:r>
                      <a:r>
                        <a:rPr dirty="0" sz="1200" spc="4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correctional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731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4922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programs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order to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optimize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04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03605" algn="l"/>
                          <a:tab pos="1391285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: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ds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4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conducting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80744" algn="l"/>
                          <a:tab pos="1039494" algn="l"/>
                          <a:tab pos="178244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04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08965" algn="l"/>
                          <a:tab pos="892175" algn="l"/>
                          <a:tab pos="1720214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conducting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training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sessions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imi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7310">
                        <a:lnSpc>
                          <a:spcPts val="137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gender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characteristics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person.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70065" cy="2138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405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Название</a:t>
            </a:r>
            <a:r>
              <a:rPr dirty="0" sz="1200" spc="-4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Minor: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«Учитель-тьютор»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900"/>
              </a:lnSpc>
              <a:spcBef>
                <a:spcPts val="20"/>
              </a:spcBef>
            </a:pPr>
            <a:r>
              <a:rPr dirty="0" sz="1200" spc="-10" b="1">
                <a:latin typeface="Times New Roman"/>
                <a:cs typeface="Times New Roman"/>
              </a:rPr>
              <a:t>Общее</a:t>
            </a:r>
            <a:r>
              <a:rPr dirty="0" sz="1200" spc="-5" b="1">
                <a:latin typeface="Times New Roman"/>
                <a:cs typeface="Times New Roman"/>
              </a:rPr>
              <a:t> описание</a:t>
            </a:r>
            <a:r>
              <a:rPr dirty="0" sz="1200" b="1">
                <a:latin typeface="Times New Roman"/>
                <a:cs typeface="Times New Roman"/>
              </a:rPr>
              <a:t> (актуальность):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условиях</a:t>
            </a:r>
            <a:r>
              <a:rPr dirty="0" sz="1200">
                <a:latin typeface="Times New Roman"/>
                <a:cs typeface="Times New Roman"/>
              </a:rPr>
              <a:t> модернизации образования </a:t>
            </a:r>
            <a:r>
              <a:rPr dirty="0" sz="1200" spc="-5">
                <a:latin typeface="Times New Roman"/>
                <a:cs typeface="Times New Roman"/>
              </a:rPr>
              <a:t>возникает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потребность</a:t>
            </a:r>
            <a:r>
              <a:rPr dirty="0" sz="1200">
                <a:latin typeface="Times New Roman"/>
                <a:cs typeface="Times New Roman"/>
              </a:rPr>
              <a:t> в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формировании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индивидуальной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образовательной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траектории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обучающегося.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Это</a:t>
            </a:r>
            <a:r>
              <a:rPr dirty="0" sz="1200" spc="-5">
                <a:latin typeface="Times New Roman"/>
                <a:cs typeface="Times New Roman"/>
              </a:rPr>
              <a:t> обуславливает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необходимость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наличия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тьюторской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компетенции</a:t>
            </a:r>
            <a:r>
              <a:rPr dirty="0" sz="1200">
                <a:latin typeface="Times New Roman"/>
                <a:cs typeface="Times New Roman"/>
              </a:rPr>
              <a:t> у педагогов </a:t>
            </a:r>
            <a:r>
              <a:rPr dirty="0" sz="1200" spc="-5">
                <a:latin typeface="Times New Roman"/>
                <a:cs typeface="Times New Roman"/>
              </a:rPr>
              <a:t>учебных заведений.</a:t>
            </a:r>
            <a:r>
              <a:rPr dirty="0" sz="1200">
                <a:latin typeface="Times New Roman"/>
                <a:cs typeface="Times New Roman"/>
              </a:rPr>
              <a:t> В </a:t>
            </a:r>
            <a:r>
              <a:rPr dirty="0" sz="1200" spc="-5">
                <a:latin typeface="Times New Roman"/>
                <a:cs typeface="Times New Roman"/>
              </a:rPr>
              <a:t>ходе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освоения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программы студенты приобретают навыки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умения </a:t>
            </a:r>
            <a:r>
              <a:rPr dirty="0" sz="1200">
                <a:latin typeface="Times New Roman"/>
                <a:cs typeface="Times New Roman"/>
              </a:rPr>
              <a:t>оказания </a:t>
            </a:r>
            <a:r>
              <a:rPr dirty="0" sz="1200" spc="-5">
                <a:latin typeface="Times New Roman"/>
                <a:cs typeface="Times New Roman"/>
              </a:rPr>
              <a:t>помощи тьюторанту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5">
                <a:latin typeface="Times New Roman"/>
                <a:cs typeface="Times New Roman"/>
              </a:rPr>
              <a:t>планировании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реализации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индивидуальной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образовательной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программы,</a:t>
            </a:r>
            <a:r>
              <a:rPr dirty="0" sz="1200">
                <a:latin typeface="Times New Roman"/>
                <a:cs typeface="Times New Roman"/>
              </a:rPr>
              <a:t> организации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образовательной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среды</a:t>
            </a:r>
            <a:r>
              <a:rPr dirty="0" sz="1200">
                <a:latin typeface="Times New Roman"/>
                <a:cs typeface="Times New Roman"/>
              </a:rPr>
              <a:t> 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обеспечения рационального использования </a:t>
            </a:r>
            <a:r>
              <a:rPr dirty="0" sz="1200" spc="-10">
                <a:latin typeface="Times New Roman"/>
                <a:cs typeface="Times New Roman"/>
              </a:rPr>
              <a:t>ресурсов для </a:t>
            </a:r>
            <a:r>
              <a:rPr dirty="0" sz="1200" spc="-5">
                <a:latin typeface="Times New Roman"/>
                <a:cs typeface="Times New Roman"/>
              </a:rPr>
              <a:t>реализации индивидуальной </a:t>
            </a:r>
            <a:r>
              <a:rPr dirty="0" sz="1200">
                <a:latin typeface="Times New Roman"/>
                <a:cs typeface="Times New Roman"/>
              </a:rPr>
              <a:t>образовательной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траектории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обучающегося.</a:t>
            </a:r>
            <a:endParaRPr sz="1200">
              <a:latin typeface="Times New Roman"/>
              <a:cs typeface="Times New Roman"/>
            </a:endParaRPr>
          </a:p>
          <a:p>
            <a:pPr marL="12700" marR="17145">
              <a:lnSpc>
                <a:spcPts val="1390"/>
              </a:lnSpc>
              <a:spcBef>
                <a:spcPts val="20"/>
              </a:spcBef>
            </a:pPr>
            <a:r>
              <a:rPr dirty="0" sz="1200" b="1">
                <a:latin typeface="Times New Roman"/>
                <a:cs typeface="Times New Roman"/>
              </a:rPr>
              <a:t>Цель: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подготовка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специалистов,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обладающих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специальными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компетенциями,</a:t>
            </a:r>
            <a:r>
              <a:rPr dirty="0" sz="1200">
                <a:latin typeface="Times New Roman"/>
                <a:cs typeface="Times New Roman"/>
              </a:rPr>
              <a:t> 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области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обучения,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воспитания,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коррекции,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социальной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адаптации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детей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ограниченными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возможностями.</a:t>
            </a:r>
            <a:endParaRPr sz="1200">
              <a:latin typeface="Times New Roman"/>
              <a:cs typeface="Times New Roman"/>
            </a:endParaRPr>
          </a:p>
          <a:p>
            <a:pPr marL="12700" marR="4356735">
              <a:lnSpc>
                <a:spcPts val="1390"/>
              </a:lnSpc>
            </a:pPr>
            <a:r>
              <a:rPr dirty="0" sz="1200" spc="-5" b="1">
                <a:latin typeface="Times New Roman"/>
                <a:cs typeface="Times New Roman"/>
              </a:rPr>
              <a:t>Язык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обучения: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казахский,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русский </a:t>
            </a:r>
            <a:r>
              <a:rPr dirty="0" sz="1200" spc="-28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Объём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кредитов: </a:t>
            </a:r>
            <a:r>
              <a:rPr dirty="0" sz="1200" b="1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6584" y="3000120"/>
          <a:ext cx="6492240" cy="7211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438910"/>
                <a:gridCol w="1801495"/>
                <a:gridCol w="810260"/>
                <a:gridCol w="2158365"/>
              </a:tblGrid>
              <a:tr h="356616">
                <a:tc>
                  <a:txBody>
                    <a:bodyPr/>
                    <a:lstStyle/>
                    <a:p>
                      <a:pPr algn="ctr" marL="1397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4290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нование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690">
                        <a:lnSpc>
                          <a:spcPts val="1370"/>
                        </a:lnSpc>
                        <a:tabLst>
                          <a:tab pos="1096645" algn="l"/>
                        </a:tabLst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кое	опи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93345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Кол-во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кр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7785">
                        <a:lnSpc>
                          <a:spcPts val="1370"/>
                        </a:lnSpc>
                        <a:tabLst>
                          <a:tab pos="1290955" algn="l"/>
                        </a:tabLst>
                      </a:pPr>
                      <a:r>
                        <a:rPr dirty="0" sz="1200" spc="20" b="1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ру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емы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е	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зу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обучения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87341">
                <a:tc>
                  <a:txBody>
                    <a:bodyPr/>
                    <a:lstStyle/>
                    <a:p>
                      <a:pPr algn="ctr" marR="4699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1844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коррекционно-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06450" algn="l"/>
                          <a:tab pos="13030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развивающее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тей	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973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ограниченными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тя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8890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тельн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учреждений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4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791845" algn="l"/>
                          <a:tab pos="9226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989330" algn="l"/>
                          <a:tab pos="1663064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тей	с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ограниченными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29995" algn="l"/>
                          <a:tab pos="157734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тя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и	их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нормально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6637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развивающихся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ов	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7114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учреждениях,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89660" algn="l"/>
                          <a:tab pos="150685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ю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инклюзивного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38225" algn="l"/>
                          <a:tab pos="1663064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	в 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261110" algn="l"/>
                          <a:tab pos="15843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на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38555" algn="l"/>
                          <a:tab pos="16560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создавать</a:t>
                      </a:r>
                      <a:r>
                        <a:rPr dirty="0" sz="120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коррекционно-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ю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9019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условиях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общеобразовательной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510665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ля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становления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58190" algn="l"/>
                          <a:tab pos="115443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тей	с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образовательными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потребностями.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969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605790" algn="l"/>
                          <a:tab pos="127000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учебно-воспитательной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05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07085" algn="l"/>
                          <a:tab pos="20097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физиологические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особенности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организма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индивидуальные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образовательные</a:t>
                      </a:r>
                      <a:r>
                        <a:rPr dirty="0" sz="1200" spc="4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потребности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44716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детей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школьников.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Умеет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нять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77265" algn="l"/>
                          <a:tab pos="1118235" algn="l"/>
                          <a:tab pos="1346200" algn="l"/>
                          <a:tab pos="163322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и		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ии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	в	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58519" algn="l"/>
                          <a:tab pos="1154430" algn="l"/>
                          <a:tab pos="1321435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и	ин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42060" algn="l"/>
                          <a:tab pos="1461770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оот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тст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257300" algn="l"/>
                          <a:tab pos="1584325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им	тре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ниям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	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воспитательного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0625">
                <a:tc>
                  <a:txBody>
                    <a:bodyPr/>
                    <a:lstStyle/>
                    <a:p>
                      <a:pPr algn="ctr" marR="4699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Психолого-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2973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педагогическое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условиях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инклюзивного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образования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00520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Изучает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психолого-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337820" algn="l"/>
                          <a:tab pos="447040" algn="l"/>
                          <a:tab pos="648335" algn="l"/>
                          <a:tab pos="892175" algn="l"/>
                          <a:tab pos="1086485" algn="l"/>
                          <a:tab pos="1111250" algn="l"/>
                          <a:tab pos="1154430" algn="l"/>
                          <a:tab pos="16541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и  принци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ния,  развития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социализации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		с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З;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обучения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особенности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разработки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индивидуальных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образовательных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маршрутов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развития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тей	с	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образовательными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потребностями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  <a:tabLst>
                          <a:tab pos="605790" algn="l"/>
                          <a:tab pos="12700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Знает	методы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организации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8419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807085" algn="l"/>
                          <a:tab pos="858519" algn="l"/>
                          <a:tab pos="977265" algn="l"/>
                          <a:tab pos="1118235" algn="l"/>
                          <a:tab pos="1154430" algn="l"/>
                          <a:tab pos="1242060" algn="l"/>
                          <a:tab pos="1321435" algn="l"/>
                          <a:tab pos="1346200" algn="l"/>
                          <a:tab pos="1447165" algn="l"/>
                          <a:tab pos="1633220" algn="l"/>
                          <a:tab pos="20097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учебно-воспитательной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физиологические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особенности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организма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индивидуальные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образовательные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потребности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детей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школьников.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Умеет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нять								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	и					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ии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			в				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			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	и			ин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	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оот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тст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492240" cy="9491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438910"/>
                <a:gridCol w="1801495"/>
                <a:gridCol w="810260"/>
                <a:gridCol w="2158365"/>
              </a:tblGrid>
              <a:tr h="19361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1118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необходимых	трудовых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404495" algn="l"/>
                          <a:tab pos="715645" algn="l"/>
                          <a:tab pos="795655" algn="l"/>
                          <a:tab pos="995680" algn="l"/>
                          <a:tab pos="1211580" algn="l"/>
                          <a:tab pos="1584325" algn="l"/>
                          <a:tab pos="1663064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ний.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на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формирование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готовности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педагогов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	с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ьм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 особыми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образовательными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тя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	в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иях		ин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образования.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  <a:tabLst>
                          <a:tab pos="12573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гигиеническим	требованиям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1584325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воспитательного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6441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55600" indent="3937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Тьюторское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00075" algn="l"/>
                          <a:tab pos="840105" algn="l"/>
                          <a:tab pos="129730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тей	с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	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условиях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инклюзии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05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861694" algn="l"/>
                          <a:tab pos="109918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	с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положениями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653539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управления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6637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инклюзивными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проц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образовании,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формирует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представление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19810" algn="l"/>
                          <a:tab pos="13728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инклюзивного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0904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общего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специального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направления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95900"/>
                        </a:lnSpc>
                        <a:spcBef>
                          <a:spcPts val="25"/>
                        </a:spcBef>
                        <a:tabLst>
                          <a:tab pos="852805" algn="l"/>
                          <a:tab pos="1102360" algn="l"/>
                          <a:tab pos="1352550" algn="l"/>
                          <a:tab pos="1666239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тьютора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ин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образовательной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практики,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цели,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задачи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технологии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тапы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организации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тей	с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ОВЗ.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969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605790" algn="l"/>
                          <a:tab pos="127000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учебно-воспитательной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07085" algn="l"/>
                          <a:tab pos="20097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физиологические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особенности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организма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индивидуальные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образовательные</a:t>
                      </a:r>
                      <a:r>
                        <a:rPr dirty="0" sz="1200" spc="4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потребности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44716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детей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школьников.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Умеет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нять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77265" algn="l"/>
                          <a:tab pos="1118235" algn="l"/>
                          <a:tab pos="1346200" algn="l"/>
                          <a:tab pos="163322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и		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ии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	в	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58519" algn="l"/>
                          <a:tab pos="1154430" algn="l"/>
                          <a:tab pos="1321435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и	ин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42060" algn="l"/>
                          <a:tab pos="1461770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оот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тст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57300" algn="l"/>
                          <a:tab pos="1584325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им	тре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ниям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	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воспитательного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12566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Особенности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познавательной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ts val="1390"/>
                        </a:lnSpc>
                        <a:spcBef>
                          <a:spcPts val="50"/>
                        </a:spcBef>
                        <a:tabLst>
                          <a:tab pos="7924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dirty="0" sz="12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1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образовательными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41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потребностями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2103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Раскрывает	понятие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834390" algn="l"/>
                          <a:tab pos="157734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психического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дизонтогенеза,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первичного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вторичного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Л.С.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Выготскому.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  <a:tabLst>
                          <a:tab pos="837565" algn="l"/>
                          <a:tab pos="1659889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Изучает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развитие	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818515" algn="l"/>
                          <a:tab pos="968375" algn="l"/>
                          <a:tab pos="1120775" algn="l"/>
                          <a:tab pos="1148715" algn="l"/>
                          <a:tab pos="1205865" algn="l"/>
                          <a:tab pos="1402080" algn="l"/>
                          <a:tab pos="1654175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иях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нарушений психического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я: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поврежденное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развитие,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Рассматривает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методологический,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					и  при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  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			и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ции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Консультирует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7150">
                        <a:lnSpc>
                          <a:spcPct val="95700"/>
                        </a:lnSpc>
                        <a:spcBef>
                          <a:spcPts val="40"/>
                        </a:spcBef>
                        <a:tabLst>
                          <a:tab pos="642620" algn="l"/>
                          <a:tab pos="1346200" algn="l"/>
                          <a:tab pos="19342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педагогических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работников,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родителей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учащихся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лиц,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ня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при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нию	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организации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коррекционно-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развивающего обучения детей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ООП,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используя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методы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приемы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командной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работы.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8419">
                        <a:lnSpc>
                          <a:spcPct val="95700"/>
                        </a:lnSpc>
                        <a:spcBef>
                          <a:spcPts val="10"/>
                        </a:spcBef>
                        <a:tabLst>
                          <a:tab pos="1053465" algn="l"/>
                          <a:tab pos="1217930" algn="l"/>
                          <a:tab pos="1288415" algn="l"/>
                          <a:tab pos="1483360" algn="l"/>
                          <a:tab pos="20053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Проектирует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анализирует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мониторинг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результативности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коррекционно-развивающего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ния,				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изи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				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8419">
                        <a:lnSpc>
                          <a:spcPct val="956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физиологических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нарушений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учащихся,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определяет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структуру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степень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выраженности.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492240" cy="7381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438910"/>
                <a:gridCol w="1801495"/>
                <a:gridCol w="810260"/>
                <a:gridCol w="2158365"/>
              </a:tblGrid>
              <a:tr h="884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нормы</a:t>
                      </a:r>
                      <a:r>
                        <a:rPr dirty="0" sz="1200" spc="45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психического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95600"/>
                        </a:lnSpc>
                        <a:spcBef>
                          <a:spcPts val="40"/>
                        </a:spcBef>
                        <a:tabLst>
                          <a:tab pos="843280" algn="l"/>
                          <a:tab pos="1108075" algn="l"/>
                          <a:tab pos="1495425" algn="l"/>
                          <a:tab pos="166433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у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тей		с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или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приобретенными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дефектами.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9097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8483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общения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78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877569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общения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»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предполагает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807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знакомство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 основными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и,	т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проблемами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общения,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0293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5836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на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освоение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20140" algn="l"/>
                          <a:tab pos="16541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тей	и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470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особенностей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поведения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	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  <a:tabLst>
                          <a:tab pos="149352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ситуациях,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  <a:tabLst>
                          <a:tab pos="1653539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организации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ct val="95600"/>
                        </a:lnSpc>
                        <a:spcBef>
                          <a:spcPts val="40"/>
                        </a:spcBef>
                        <a:tabLst>
                          <a:tab pos="1187450" algn="l"/>
                          <a:tab pos="166370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нии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переговоров,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производственных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ний		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практической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9620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диагностической,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консультационной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работе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психолога.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Ряд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тем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курса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включают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806450" algn="l"/>
                          <a:tab pos="908050" algn="l"/>
                          <a:tab pos="1066165" algn="l"/>
                          <a:tab pos="1111250" algn="l"/>
                          <a:tab pos="1336040" algn="l"/>
                          <a:tab pos="1666239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			с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психологическими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методиками,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делает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ла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интер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ю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коммуникативных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	и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	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коммуникативной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культуры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личности.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223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959485" algn="l"/>
                          <a:tab pos="989330" algn="l"/>
                          <a:tab pos="130365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и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 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ю	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90880" algn="l"/>
                          <a:tab pos="14827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способностей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обучающихся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лью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65835" algn="l"/>
                          <a:tab pos="1190625" algn="l"/>
                          <a:tab pos="1441450" algn="l"/>
                          <a:tab pos="14770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и	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ции	в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05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34683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психолого-педагогической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45593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поддержки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детей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ООП.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Консультирует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30048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родителей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учащихся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лиц,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42620" algn="l"/>
                          <a:tab pos="1346200" algn="l"/>
                          <a:tab pos="19342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их	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ня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при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нию	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16965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развивающего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обучения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детей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ООП,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используя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методы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приемы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командной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работы.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65620" cy="19615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405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Minor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аталуы:</a:t>
            </a:r>
            <a:r>
              <a:rPr dirty="0" sz="1200" spc="29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«Мұғалім-тьютор»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700"/>
              </a:lnSpc>
              <a:spcBef>
                <a:spcPts val="25"/>
              </a:spcBef>
            </a:pPr>
            <a:r>
              <a:rPr dirty="0" sz="1200" b="1">
                <a:latin typeface="Times New Roman"/>
                <a:cs typeface="Times New Roman"/>
              </a:rPr>
              <a:t>Жалпы </a:t>
            </a:r>
            <a:r>
              <a:rPr dirty="0" sz="1200" spc="-5" b="1">
                <a:latin typeface="Times New Roman"/>
                <a:cs typeface="Times New Roman"/>
              </a:rPr>
              <a:t>сипаттамасы (өзектілігі): </a:t>
            </a:r>
            <a:r>
              <a:rPr dirty="0" sz="1200" spc="-15">
                <a:latin typeface="Times New Roman"/>
                <a:cs typeface="Times New Roman"/>
              </a:rPr>
              <a:t>Білім </a:t>
            </a:r>
            <a:r>
              <a:rPr dirty="0" sz="1200">
                <a:latin typeface="Times New Roman"/>
                <a:cs typeface="Times New Roman"/>
              </a:rPr>
              <a:t>беруді жаңғырту </a:t>
            </a:r>
            <a:r>
              <a:rPr dirty="0" sz="1200" spc="-5">
                <a:latin typeface="Times New Roman"/>
                <a:cs typeface="Times New Roman"/>
              </a:rPr>
              <a:t>жағдайында </a:t>
            </a:r>
            <a:r>
              <a:rPr dirty="0" sz="1200" spc="-10">
                <a:latin typeface="Times New Roman"/>
                <a:cs typeface="Times New Roman"/>
              </a:rPr>
              <a:t>білім </a:t>
            </a:r>
            <a:r>
              <a:rPr dirty="0" sz="1200" spc="-5">
                <a:latin typeface="Times New Roman"/>
                <a:cs typeface="Times New Roman"/>
              </a:rPr>
              <a:t>алушының жеке </a:t>
            </a:r>
            <a:r>
              <a:rPr dirty="0" sz="1200" spc="-10">
                <a:latin typeface="Times New Roman"/>
                <a:cs typeface="Times New Roman"/>
              </a:rPr>
              <a:t>білім </a:t>
            </a:r>
            <a:r>
              <a:rPr dirty="0" sz="1200">
                <a:latin typeface="Times New Roman"/>
                <a:cs typeface="Times New Roman"/>
              </a:rPr>
              <a:t>беру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траекториясын </a:t>
            </a:r>
            <a:r>
              <a:rPr dirty="0" sz="1200" spc="-5">
                <a:latin typeface="Times New Roman"/>
                <a:cs typeface="Times New Roman"/>
              </a:rPr>
              <a:t>қалыптастыруға қажеттілік </a:t>
            </a:r>
            <a:r>
              <a:rPr dirty="0" sz="1200">
                <a:latin typeface="Times New Roman"/>
                <a:cs typeface="Times New Roman"/>
              </a:rPr>
              <a:t>туындайды. Бұл оқу орындары </a:t>
            </a:r>
            <a:r>
              <a:rPr dirty="0" sz="1200" spc="-5">
                <a:latin typeface="Times New Roman"/>
                <a:cs typeface="Times New Roman"/>
              </a:rPr>
              <a:t>педагогтарының </a:t>
            </a:r>
            <a:r>
              <a:rPr dirty="0" sz="1200">
                <a:latin typeface="Times New Roman"/>
                <a:cs typeface="Times New Roman"/>
              </a:rPr>
              <a:t>тьюторлық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құзыреттілігінің болуын талап </a:t>
            </a:r>
            <a:r>
              <a:rPr dirty="0" sz="1200" spc="-10">
                <a:latin typeface="Times New Roman"/>
                <a:cs typeface="Times New Roman"/>
              </a:rPr>
              <a:t>етеді. </a:t>
            </a:r>
            <a:r>
              <a:rPr dirty="0" sz="1200" spc="-5">
                <a:latin typeface="Times New Roman"/>
                <a:cs typeface="Times New Roman"/>
              </a:rPr>
              <a:t>Бағдарламаны </a:t>
            </a:r>
            <a:r>
              <a:rPr dirty="0" sz="1200">
                <a:latin typeface="Times New Roman"/>
                <a:cs typeface="Times New Roman"/>
              </a:rPr>
              <a:t>меңгеру </a:t>
            </a:r>
            <a:r>
              <a:rPr dirty="0" sz="1200" spc="-5">
                <a:latin typeface="Times New Roman"/>
                <a:cs typeface="Times New Roman"/>
              </a:rPr>
              <a:t>барысында студенттер тьюторантқа жеке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білім </a:t>
            </a:r>
            <a:r>
              <a:rPr dirty="0" sz="1200">
                <a:latin typeface="Times New Roman"/>
                <a:cs typeface="Times New Roman"/>
              </a:rPr>
              <a:t>беру </a:t>
            </a:r>
            <a:r>
              <a:rPr dirty="0" sz="1200" spc="-5">
                <a:latin typeface="Times New Roman"/>
                <a:cs typeface="Times New Roman"/>
              </a:rPr>
              <a:t>бағдарламасын жоспарлау </a:t>
            </a:r>
            <a:r>
              <a:rPr dirty="0" sz="1200">
                <a:latin typeface="Times New Roman"/>
                <a:cs typeface="Times New Roman"/>
              </a:rPr>
              <a:t>мен </a:t>
            </a:r>
            <a:r>
              <a:rPr dirty="0" sz="1200" spc="-20">
                <a:latin typeface="Times New Roman"/>
                <a:cs typeface="Times New Roman"/>
              </a:rPr>
              <a:t>іске </a:t>
            </a:r>
            <a:r>
              <a:rPr dirty="0" sz="1200" spc="-5">
                <a:latin typeface="Times New Roman"/>
                <a:cs typeface="Times New Roman"/>
              </a:rPr>
              <a:t>асыруда, </a:t>
            </a:r>
            <a:r>
              <a:rPr dirty="0" sz="1200" spc="-15">
                <a:latin typeface="Times New Roman"/>
                <a:cs typeface="Times New Roman"/>
              </a:rPr>
              <a:t>білім </a:t>
            </a:r>
            <a:r>
              <a:rPr dirty="0" sz="1200">
                <a:latin typeface="Times New Roman"/>
                <a:cs typeface="Times New Roman"/>
              </a:rPr>
              <a:t>беру ортасын </a:t>
            </a:r>
            <a:r>
              <a:rPr dirty="0" sz="1200" spc="-10">
                <a:latin typeface="Times New Roman"/>
                <a:cs typeface="Times New Roman"/>
              </a:rPr>
              <a:t>ұйымдастыруда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15">
                <a:latin typeface="Times New Roman"/>
                <a:cs typeface="Times New Roman"/>
              </a:rPr>
              <a:t>білім 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алушының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жеке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білім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беру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траекториясын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іске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асыру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үшін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ресурстарды</a:t>
            </a:r>
            <a:r>
              <a:rPr dirty="0" sz="1200">
                <a:latin typeface="Times New Roman"/>
                <a:cs typeface="Times New Roman"/>
              </a:rPr>
              <a:t> ұтымды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пайдалануды </a:t>
            </a:r>
            <a:r>
              <a:rPr dirty="0" sz="1200" spc="-5">
                <a:latin typeface="Times New Roman"/>
                <a:cs typeface="Times New Roman"/>
              </a:rPr>
              <a:t> қамтамасыз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етуде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көмек</a:t>
            </a:r>
            <a:r>
              <a:rPr dirty="0" sz="1200">
                <a:latin typeface="Times New Roman"/>
                <a:cs typeface="Times New Roman"/>
              </a:rPr>
              <a:t> көрсету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дағдылары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мен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іскерліктеріне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болады.</a:t>
            </a:r>
            <a:endParaRPr sz="1200">
              <a:latin typeface="Times New Roman"/>
              <a:cs typeface="Times New Roman"/>
            </a:endParaRPr>
          </a:p>
          <a:p>
            <a:pPr marL="12700" marR="10160">
              <a:lnSpc>
                <a:spcPts val="1370"/>
              </a:lnSpc>
              <a:spcBef>
                <a:spcPts val="55"/>
              </a:spcBef>
            </a:pPr>
            <a:r>
              <a:rPr dirty="0" sz="1200" spc="-5" b="1">
                <a:latin typeface="Times New Roman"/>
                <a:cs typeface="Times New Roman"/>
              </a:rPr>
              <a:t>Мақсаты:</a:t>
            </a:r>
            <a:r>
              <a:rPr dirty="0" sz="1200" spc="25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Мүмкіндігі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шектеулі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балаларды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оқыту,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тәрбиелеу,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түзету,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әлеуметтік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бейімдеу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саласында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арнайы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құзыреттері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бар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мамандарды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даярлау.</a:t>
            </a:r>
            <a:endParaRPr sz="1200">
              <a:latin typeface="Times New Roman"/>
              <a:cs typeface="Times New Roman"/>
            </a:endParaRPr>
          </a:p>
          <a:p>
            <a:pPr marL="12700" marR="5180965">
              <a:lnSpc>
                <a:spcPts val="1370"/>
              </a:lnSpc>
              <a:spcBef>
                <a:spcPts val="45"/>
              </a:spcBef>
            </a:pPr>
            <a:r>
              <a:rPr dirty="0" sz="1200" b="1">
                <a:latin typeface="Times New Roman"/>
                <a:cs typeface="Times New Roman"/>
              </a:rPr>
              <a:t>Оқыту</a:t>
            </a:r>
            <a:r>
              <a:rPr dirty="0" sz="1200" spc="-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тілі: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қазақ,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орыс </a:t>
            </a:r>
            <a:r>
              <a:rPr dirty="0" sz="1200" spc="-28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Кредит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көлемі: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6584" y="2823336"/>
          <a:ext cx="6492240" cy="7387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438910"/>
                <a:gridCol w="1801495"/>
                <a:gridCol w="899160"/>
                <a:gridCol w="2070100"/>
              </a:tblGrid>
              <a:tr h="533400">
                <a:tc>
                  <a:txBody>
                    <a:bodyPr/>
                    <a:lstStyle/>
                    <a:p>
                      <a:pPr algn="ctr" marL="1397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атауы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>
                        <a:lnSpc>
                          <a:spcPts val="1390"/>
                        </a:lnSpc>
                        <a:spcBef>
                          <a:spcPts val="15"/>
                        </a:spcBef>
                        <a:tabLst>
                          <a:tab pos="1090930" algn="l"/>
                        </a:tabLst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ің	қы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қа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сипаттамасы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0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(30-50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сөз)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20040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ит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көлемі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450850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алып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ырыла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ын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оқыту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нәтижелері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12184">
                <a:tc>
                  <a:txBody>
                    <a:bodyPr/>
                    <a:lstStyle/>
                    <a:p>
                      <a:pPr algn="ctr" marR="4699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096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Жалпы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беру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мекемелерінде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45085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шектеулі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1376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тү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дамыта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оқыту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15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Мүмкіндіктері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шектеулі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балаларды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олардың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03910" algn="l"/>
                          <a:tab pos="1160145" algn="l"/>
                          <a:tab pos="143446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42950" algn="l"/>
                          <a:tab pos="1200150" algn="l"/>
                          <a:tab pos="127000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ле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41400" algn="l"/>
                          <a:tab pos="1077595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540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Республикасында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инклюзивті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берудің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0586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зерделейді.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Ерекше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беру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қажеттіліктері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бар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балалардың</a:t>
                      </a:r>
                      <a:r>
                        <a:rPr dirty="0" sz="1200" spc="5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дамуы</a:t>
                      </a:r>
                      <a:r>
                        <a:rPr dirty="0" sz="1200" spc="5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687705" algn="l"/>
                          <a:tab pos="12700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қалыптасуы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үшін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жалпы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ұй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24535" algn="l"/>
                          <a:tab pos="1270000" algn="l"/>
                          <a:tab pos="143129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тү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tabLst>
                          <a:tab pos="675640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бағытталған.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  <a:tabLst>
                          <a:tab pos="13716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Оқу-тәрбие	жұмысын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539750" algn="l"/>
                          <a:tab pos="669925" algn="l"/>
                          <a:tab pos="983615" algn="l"/>
                          <a:tab pos="1255395" algn="l"/>
                          <a:tab pos="1371600" algn="l"/>
                          <a:tab pos="1483360" algn="l"/>
                          <a:tab pos="1687830" algn="l"/>
                          <a:tab pos="175450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ұй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ру	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ағзаның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анатомиялық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физиологиялық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ерекшеліктерін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біледі.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инклюзивті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берудің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жаңартылған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мазмұны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аясында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оқытудың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жаңа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әдістемелері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тәр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  <a:tabLst>
                          <a:tab pos="124269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процесінің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гигиеналық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spcBef>
                          <a:spcPts val="85"/>
                        </a:spcBef>
                        <a:tabLst>
                          <a:tab pos="128270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тал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птар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талдай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5781">
                <a:tc>
                  <a:txBody>
                    <a:bodyPr/>
                    <a:lstStyle/>
                    <a:p>
                      <a:pPr algn="ctr" marR="4699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2230">
                        <a:lnSpc>
                          <a:spcPts val="1370"/>
                        </a:lnSpc>
                        <a:spcBef>
                          <a:spcPts val="10"/>
                        </a:spcBef>
                        <a:tabLst>
                          <a:tab pos="10325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ті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беру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жағдайындағы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30988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сүйемелдеу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8419">
                        <a:lnSpc>
                          <a:spcPts val="1370"/>
                        </a:lnSpc>
                        <a:spcBef>
                          <a:spcPts val="10"/>
                        </a:spcBef>
                        <a:tabLst>
                          <a:tab pos="1038225" algn="l"/>
                          <a:tab pos="114173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  <a:tabLst>
                          <a:tab pos="148653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дамыту	мен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ct val="95900"/>
                        </a:lnSpc>
                        <a:spcBef>
                          <a:spcPts val="5"/>
                        </a:spcBef>
                        <a:tabLst>
                          <a:tab pos="474345" algn="l"/>
                          <a:tab pos="666750" algn="l"/>
                          <a:tab pos="826135" algn="l"/>
                          <a:tab pos="946785" algn="l"/>
                          <a:tab pos="1123315" algn="l"/>
                          <a:tab pos="1249045" algn="l"/>
                          <a:tab pos="1270000" algn="l"/>
                          <a:tab pos="1430655" algn="l"/>
                          <a:tab pos="14897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әлеуметтендірудің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тары	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принци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беру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қажеттіліктері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бар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балалардың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қажетті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ек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ту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үшін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оқыту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әдістемелері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жеке	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білім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беру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ерекшеліктерін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беру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жағдайында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  <a:tabLst>
                          <a:tab pos="13716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Оқу-тәрбие	жұмысын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539115" algn="l"/>
                          <a:tab pos="670560" algn="l"/>
                          <a:tab pos="983615" algn="l"/>
                          <a:tab pos="1255395" algn="l"/>
                          <a:tab pos="1371600" algn="l"/>
                          <a:tab pos="1483360" algn="l"/>
                          <a:tab pos="1687195" algn="l"/>
                          <a:tab pos="17564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ұй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ру	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ағзаның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анатомиялық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физиологиялық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ерекшеліктерін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біледі.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инклюзивті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берудің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жаңартылған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мазмұны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аясында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оқытудың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жаңа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әдістемелері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тәр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  <a:tabLst>
                          <a:tab pos="124269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процесінің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гигиеналық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128270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тал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птар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талдай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492240" cy="9497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438910"/>
                <a:gridCol w="1801495"/>
                <a:gridCol w="899160"/>
                <a:gridCol w="2070100"/>
              </a:tblGrid>
              <a:tr h="1058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5087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қажеттілігі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бар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824865" algn="l"/>
                          <a:tab pos="128587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дайындығын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қалыптастыруға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бағытталған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62704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Инклюзия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252095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жағдайында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мүмкіндігі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шектеулі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тьюторлық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сүйемелдеу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18173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Білім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берудегі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657225" algn="l"/>
                          <a:tab pos="721360" algn="l"/>
                          <a:tab pos="949960" algn="l"/>
                          <a:tab pos="1205865" algn="l"/>
                          <a:tab pos="1248410" algn="l"/>
                          <a:tab pos="1281430" algn="l"/>
                          <a:tab pos="1400810" algn="l"/>
                          <a:tab pos="1433830" algn="l"/>
                          <a:tab pos="148463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ті	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ұй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ру		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ережелерімен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тан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йы	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ин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ті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лы			тү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ct val="95800"/>
                        </a:lnSpc>
                        <a:tabLst>
                          <a:tab pos="962025" algn="l"/>
                          <a:tab pos="1020444" algn="l"/>
                          <a:tab pos="1044575" algn="l"/>
                          <a:tab pos="1141730" algn="l"/>
                          <a:tab pos="1266825" algn="l"/>
                          <a:tab pos="1433830" algn="l"/>
                          <a:tab pos="14833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ті  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		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қызметінің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мақсаттарын,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	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технологияларын,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	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ұйымдастыру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кезеңдерін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зерделейді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3716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Оқу-тәрбие	жұмысын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539115" algn="l"/>
                          <a:tab pos="669925" algn="l"/>
                          <a:tab pos="984885" algn="l"/>
                          <a:tab pos="1255395" algn="l"/>
                          <a:tab pos="1371600" algn="l"/>
                          <a:tab pos="1483360" algn="l"/>
                          <a:tab pos="1687195" algn="l"/>
                          <a:tab pos="175450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ұй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ру	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ағзаның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анатомиялық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физиологиялық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ерекшеліктерін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біледі.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инклюзивті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берудің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жаңартылған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мазмұны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аясында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оқытудың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жаңа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әдістемелері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тәр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  <a:tabLst>
                          <a:tab pos="124269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процесінің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гигиеналық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90"/>
                        </a:lnSpc>
                        <a:spcBef>
                          <a:spcPts val="50"/>
                        </a:spcBef>
                        <a:tabLst>
                          <a:tab pos="128270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тал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птар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талдай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13555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Ерекше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3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беру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146175" algn="l"/>
                          <a:tab pos="121221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балалардың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тан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әрекетінің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ерекшеліктері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548005" algn="l"/>
                          <a:tab pos="1020444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Л.	С.	Выготский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621030" algn="l"/>
                          <a:tab pos="709295" algn="l"/>
                          <a:tab pos="776605" algn="l"/>
                          <a:tab pos="897890" algn="l"/>
                          <a:tab pos="928369" algn="l"/>
                          <a:tab pos="953135" algn="l"/>
                          <a:tab pos="1042035" algn="l"/>
                          <a:tab pos="1121410" algn="l"/>
                          <a:tab pos="1199515" algn="l"/>
                          <a:tab pos="1236345" algn="l"/>
                          <a:tab pos="1318260" algn="l"/>
                          <a:tab pos="1358265" algn="l"/>
                          <a:tab pos="151066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			п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дизонтогенез,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біріншілік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екіншілік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кемістігі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түсінігін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ашты.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Күрделі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кемшіліктер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жағдайында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				п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түрл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н:	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мым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				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зерттейді.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Туа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біткен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үре				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ры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балалардың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психикалық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			тү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к,				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аспектілерін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қарастырады.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6515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5271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қызметкерлерге,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оқушылардың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ата-аналарына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  <a:tabLst>
                          <a:tab pos="130683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алмастыратын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тұлғаларға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1594">
                        <a:lnSpc>
                          <a:spcPct val="95700"/>
                        </a:lnSpc>
                        <a:spcBef>
                          <a:spcPts val="40"/>
                        </a:spcBef>
                        <a:tabLst>
                          <a:tab pos="14262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топтық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жұмыстың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әдістері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тәсілдерін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пайдалана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отырып,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қажеттілігі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бар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балаларды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түзету-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ұйымдастыру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55"/>
                        </a:spcBef>
                        <a:tabLst>
                          <a:tab pos="147447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ну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бойынша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кеңес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береді.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60591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нәтижелілігінің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70000" algn="l"/>
                          <a:tab pos="135001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	тал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81735" algn="l"/>
                          <a:tab pos="1682114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изи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97409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изи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бұзылыстарын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диагностикалайды,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олардың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құрылымы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айқындылық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дәрежесін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анықтайды.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92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Қарым-қатынас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9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«Қарым-қатынас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90"/>
                        </a:lnSpc>
                        <a:tabLst>
                          <a:tab pos="13366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психологиясы»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курсы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819150" algn="l"/>
                          <a:tab pos="177863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Ерекше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қажеттілігі	бар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90"/>
                        </a:lnSpc>
                        <a:tabLst>
                          <a:tab pos="855980" algn="l"/>
                          <a:tab pos="14014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баланың	жеке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тұлғасын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492240" cy="6323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438910"/>
                <a:gridCol w="1801495"/>
                <a:gridCol w="899160"/>
                <a:gridCol w="2070100"/>
              </a:tblGrid>
              <a:tr h="6317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7854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негізгі	түсініктермен,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126682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қатынас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3721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мәселелерімен,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3246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қарым-қатынасымен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540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3601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тан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Қарым-қатынастың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14120" algn="l"/>
                          <a:tab pos="14897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тары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4071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келіссөздерді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ұй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ру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2174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мұғалімнің</a:t>
                      </a:r>
                      <a:r>
                        <a:rPr dirty="0" sz="1200" spc="4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практикалық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83310" algn="l"/>
                          <a:tab pos="148653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өн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ік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928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психологтың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601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консультациялық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тары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мінез-құлықты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дамытуға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бағытталған.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184910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тақырыптары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540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902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тан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52220" algn="l"/>
                          <a:tab pos="150495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ұл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944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қызықтырады,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99440" algn="l"/>
                          <a:tab pos="111442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тұ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687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коммуникативті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ықпал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етеді.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727710" algn="l"/>
                          <a:tab pos="166878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дамыту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мақсатында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білім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ct val="95700"/>
                        </a:lnSpc>
                        <a:spcBef>
                          <a:spcPts val="35"/>
                        </a:spcBef>
                        <a:tabLst>
                          <a:tab pos="877569" algn="l"/>
                          <a:tab pos="929005" algn="l"/>
                          <a:tab pos="1014094" algn="l"/>
                          <a:tab pos="1388745" algn="l"/>
                          <a:tab pos="1480185" algn="l"/>
                          <a:tab pos="1504950" algn="l"/>
                          <a:tab pos="1557020" algn="l"/>
                          <a:tab pos="16878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	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ры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лы  та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жәрдемдеседі.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6515">
                        <a:lnSpc>
                          <a:spcPct val="95600"/>
                        </a:lnSpc>
                        <a:spcBef>
                          <a:spcPts val="15"/>
                        </a:spcBef>
                        <a:tabLst>
                          <a:tab pos="15271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қызметкерлерге,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оқушылардың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ата-аналарына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4262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алмастыратын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тұлғаларға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топтық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жұмыстың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әдістері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тәсілдерін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пайдалана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отырып,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қажеттілігі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бар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балаларды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түзету-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ұйымдастыру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785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технологияларын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бойынша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кеңес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береді.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871473"/>
            <a:ext cx="6864350" cy="19615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390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Title </a:t>
            </a:r>
            <a:r>
              <a:rPr dirty="0" sz="1200" spc="-5" b="1">
                <a:latin typeface="Times New Roman"/>
                <a:cs typeface="Times New Roman"/>
              </a:rPr>
              <a:t>Minor: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"Teacher-tutor"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6000"/>
              </a:lnSpc>
              <a:spcBef>
                <a:spcPts val="10"/>
              </a:spcBef>
            </a:pPr>
            <a:r>
              <a:rPr dirty="0" sz="1200" spc="-5" b="1">
                <a:latin typeface="Times New Roman"/>
                <a:cs typeface="Times New Roman"/>
              </a:rPr>
              <a:t>General description (relevance):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conditions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modernization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education,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need </a:t>
            </a:r>
            <a:r>
              <a:rPr dirty="0" sz="1200" spc="-10">
                <a:latin typeface="Times New Roman"/>
                <a:cs typeface="Times New Roman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formation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an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individual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educational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trajectory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student.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This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makes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necessary </a:t>
            </a:r>
            <a:r>
              <a:rPr dirty="0" sz="1200" spc="-10">
                <a:latin typeface="Times New Roman"/>
                <a:cs typeface="Times New Roman"/>
              </a:rPr>
              <a:t>for</a:t>
            </a:r>
            <a:r>
              <a:rPr dirty="0" sz="1200" spc="-5">
                <a:latin typeface="Times New Roman"/>
                <a:cs typeface="Times New Roman"/>
              </a:rPr>
              <a:t> teachers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educational institutions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10">
                <a:latin typeface="Times New Roman"/>
                <a:cs typeface="Times New Roman"/>
              </a:rPr>
              <a:t>have </a:t>
            </a:r>
            <a:r>
              <a:rPr dirty="0" sz="1200" spc="5">
                <a:latin typeface="Times New Roman"/>
                <a:cs typeface="Times New Roman"/>
              </a:rPr>
              <a:t>tutor </a:t>
            </a:r>
            <a:r>
              <a:rPr dirty="0" sz="1200" spc="-10">
                <a:latin typeface="Times New Roman"/>
                <a:cs typeface="Times New Roman"/>
              </a:rPr>
              <a:t>competence. </a:t>
            </a:r>
            <a:r>
              <a:rPr dirty="0" sz="1200" spc="-5">
                <a:latin typeface="Times New Roman"/>
                <a:cs typeface="Times New Roman"/>
              </a:rPr>
              <a:t>During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development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program, </a:t>
            </a:r>
            <a:r>
              <a:rPr dirty="0" sz="1200">
                <a:latin typeface="Times New Roman"/>
                <a:cs typeface="Times New Roman"/>
              </a:rPr>
              <a:t>students </a:t>
            </a:r>
            <a:r>
              <a:rPr dirty="0" sz="1200" spc="-5">
                <a:latin typeface="Times New Roman"/>
                <a:cs typeface="Times New Roman"/>
              </a:rPr>
              <a:t>acquire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skills</a:t>
            </a:r>
            <a:r>
              <a:rPr dirty="0" sz="1200" spc="-5">
                <a:latin typeface="Times New Roman"/>
                <a:cs typeface="Times New Roman"/>
              </a:rPr>
              <a:t> and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abilities</a:t>
            </a:r>
            <a:r>
              <a:rPr dirty="0" sz="1200">
                <a:latin typeface="Times New Roman"/>
                <a:cs typeface="Times New Roman"/>
              </a:rPr>
              <a:t> to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assist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tutor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planning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implementing</a:t>
            </a:r>
            <a:r>
              <a:rPr dirty="0" sz="1200" spc="-5">
                <a:latin typeface="Times New Roman"/>
                <a:cs typeface="Times New Roman"/>
              </a:rPr>
              <a:t> an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individual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educational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program, </a:t>
            </a:r>
            <a:r>
              <a:rPr dirty="0" sz="1200" spc="-5">
                <a:latin typeface="Times New Roman"/>
                <a:cs typeface="Times New Roman"/>
              </a:rPr>
              <a:t> organizing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educational environment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 spc="-5">
                <a:latin typeface="Times New Roman"/>
                <a:cs typeface="Times New Roman"/>
              </a:rPr>
              <a:t>ensuring </a:t>
            </a:r>
            <a:r>
              <a:rPr dirty="0" sz="1200">
                <a:latin typeface="Times New Roman"/>
                <a:cs typeface="Times New Roman"/>
              </a:rPr>
              <a:t>the rational </a:t>
            </a:r>
            <a:r>
              <a:rPr dirty="0" sz="1200" spc="-10">
                <a:latin typeface="Times New Roman"/>
                <a:cs typeface="Times New Roman"/>
              </a:rPr>
              <a:t>use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resources </a:t>
            </a:r>
            <a:r>
              <a:rPr dirty="0" sz="1200" spc="-10">
                <a:latin typeface="Times New Roman"/>
                <a:cs typeface="Times New Roman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implementation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5">
                <a:latin typeface="Times New Roman"/>
                <a:cs typeface="Times New Roman"/>
              </a:rPr>
              <a:t>the 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individual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educational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trajectory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student.</a:t>
            </a:r>
            <a:endParaRPr sz="1200">
              <a:latin typeface="Times New Roman"/>
              <a:cs typeface="Times New Roman"/>
            </a:endParaRPr>
          </a:p>
          <a:p>
            <a:pPr marL="12700" marR="10160">
              <a:lnSpc>
                <a:spcPts val="1390"/>
              </a:lnSpc>
              <a:spcBef>
                <a:spcPts val="15"/>
              </a:spcBef>
            </a:pPr>
            <a:r>
              <a:rPr dirty="0" sz="1200" spc="-10" b="1">
                <a:latin typeface="Times New Roman"/>
                <a:cs typeface="Times New Roman"/>
              </a:rPr>
              <a:t>Purpose:</a:t>
            </a:r>
            <a:r>
              <a:rPr dirty="0" sz="1200" spc="10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train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specialists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with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special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competencies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field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education,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upbringing,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correction,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social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adaptation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children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with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disabilities.</a:t>
            </a:r>
            <a:endParaRPr sz="1200">
              <a:latin typeface="Times New Roman"/>
              <a:cs typeface="Times New Roman"/>
            </a:endParaRPr>
          </a:p>
          <a:p>
            <a:pPr marL="12700" marR="4259580">
              <a:lnSpc>
                <a:spcPts val="1390"/>
              </a:lnSpc>
              <a:spcBef>
                <a:spcPts val="5"/>
              </a:spcBef>
            </a:pPr>
            <a:r>
              <a:rPr dirty="0" sz="1200" spc="-5" b="1">
                <a:latin typeface="Times New Roman"/>
                <a:cs typeface="Times New Roman"/>
              </a:rPr>
              <a:t>Language</a:t>
            </a:r>
            <a:r>
              <a:rPr dirty="0" sz="1200" b="1">
                <a:latin typeface="Times New Roman"/>
                <a:cs typeface="Times New Roman"/>
              </a:rPr>
              <a:t> of</a:t>
            </a:r>
            <a:r>
              <a:rPr dirty="0" sz="1200" spc="-5" b="1">
                <a:latin typeface="Times New Roman"/>
                <a:cs typeface="Times New Roman"/>
              </a:rPr>
              <a:t> teaching: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Kazakh,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Russian </a:t>
            </a:r>
            <a:r>
              <a:rPr dirty="0" sz="1200" spc="-28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Volume</a:t>
            </a:r>
            <a:r>
              <a:rPr dirty="0" sz="1200" b="1">
                <a:latin typeface="Times New Roman"/>
                <a:cs typeface="Times New Roman"/>
              </a:rPr>
              <a:t> of</a:t>
            </a:r>
            <a:r>
              <a:rPr dirty="0" sz="1200" spc="-5" b="1">
                <a:latin typeface="Times New Roman"/>
                <a:cs typeface="Times New Roman"/>
              </a:rPr>
              <a:t> credits: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6584" y="3000120"/>
          <a:ext cx="6223635" cy="7211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991235"/>
                <a:gridCol w="899794"/>
                <a:gridCol w="2341879"/>
                <a:gridCol w="1710689"/>
              </a:tblGrid>
              <a:tr h="356616">
                <a:tc>
                  <a:txBody>
                    <a:bodyPr/>
                    <a:lstStyle/>
                    <a:p>
                      <a:pPr algn="ctr" marL="1397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2865">
                        <a:lnSpc>
                          <a:spcPts val="1370"/>
                        </a:lnSpc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Name</a:t>
                      </a:r>
                      <a:r>
                        <a:rPr dirty="0" sz="1200" spc="229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4135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dirty="0" sz="1200" spc="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credits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10489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Brief description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 the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(30-50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words)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outcomes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5400">
                <a:tc>
                  <a:txBody>
                    <a:bodyPr/>
                    <a:lstStyle/>
                    <a:p>
                      <a:pPr algn="ctr" marR="4699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8859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Integrated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3398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350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325120" algn="l"/>
                          <a:tab pos="419734" algn="l"/>
                        </a:tabLst>
                      </a:pP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350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disabilities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32512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general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institutions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350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022985" algn="l"/>
                          <a:tab pos="1324610" algn="l"/>
                          <a:tab pos="19945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Studies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theoretical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aspects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88365" algn="l"/>
                          <a:tab pos="953135" algn="l"/>
                          <a:tab pos="1272540" algn="l"/>
                          <a:tab pos="1489075" algn="l"/>
                          <a:tab pos="1716405" algn="l"/>
                          <a:tab pos="1818005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  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	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	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13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14094" algn="l"/>
                          <a:tab pos="20828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regulatory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framework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inclusive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15975" algn="l"/>
                          <a:tab pos="1087120" algn="l"/>
                          <a:tab pos="1431290" algn="l"/>
                          <a:tab pos="21380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Kazakhstan.</a:t>
                      </a:r>
                      <a:r>
                        <a:rPr dirty="0" sz="1200" spc="6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It  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6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aimed</a:t>
                      </a:r>
                      <a:r>
                        <a:rPr dirty="0" sz="1200" spc="6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 spc="6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70915" algn="l"/>
                          <a:tab pos="13696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ability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create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540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environment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general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education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organization</a:t>
                      </a:r>
                      <a:r>
                        <a:rPr dirty="0" sz="1200" spc="45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4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45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540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special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educational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needs.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1594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934719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587375" algn="l"/>
                          <a:tab pos="141605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physiological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features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65200" algn="l"/>
                          <a:tab pos="151066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body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individual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20"/>
                        </a:lnSpc>
                        <a:tabLst>
                          <a:tab pos="14166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children	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1594">
                        <a:lnSpc>
                          <a:spcPct val="95900"/>
                        </a:lnSpc>
                        <a:spcBef>
                          <a:spcPts val="25"/>
                        </a:spcBef>
                        <a:tabLst>
                          <a:tab pos="11150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schoolchildren.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able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latest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teaching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updated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content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secondary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inclusive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education.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It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analyze compliance with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4135">
                        <a:lnSpc>
                          <a:spcPct val="9580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requirements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conditions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educational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12566">
                <a:tc>
                  <a:txBody>
                    <a:bodyPr/>
                    <a:lstStyle/>
                    <a:p>
                      <a:pPr algn="ctr" marR="4699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80"/>
                        </a:lnSpc>
                        <a:tabLst>
                          <a:tab pos="69786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3500">
                        <a:lnSpc>
                          <a:spcPct val="96100"/>
                        </a:lnSpc>
                        <a:spcBef>
                          <a:spcPts val="20"/>
                        </a:spcBef>
                        <a:tabLst>
                          <a:tab pos="8039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pedagogical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upp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inclusive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education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Studies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psychological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223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pedagogical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patterns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principles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socialization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persons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disabilities;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teaching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features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individual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educational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routes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special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educational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needs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necessary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labor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educational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skills.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aimed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forming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readiness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teachers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work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children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special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educational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needs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inclusive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Knows</a:t>
                      </a:r>
                      <a:r>
                        <a:rPr dirty="0" sz="1200" spc="4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4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1594">
                        <a:lnSpc>
                          <a:spcPct val="95700"/>
                        </a:lnSpc>
                        <a:spcBef>
                          <a:spcPts val="40"/>
                        </a:spcBef>
                        <a:tabLst>
                          <a:tab pos="14166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educational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work,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anatomical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physiological features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body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individual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needs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1594">
                        <a:lnSpc>
                          <a:spcPct val="95900"/>
                        </a:lnSpc>
                        <a:spcBef>
                          <a:spcPts val="10"/>
                        </a:spcBef>
                        <a:tabLst>
                          <a:tab pos="11150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schoolchildren.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able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latest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teaching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updated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content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secondary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inclusive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education.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It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analyze compliance with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requirements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8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   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6675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conditions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educational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223635" cy="9491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991235"/>
                <a:gridCol w="899794"/>
                <a:gridCol w="2341879"/>
                <a:gridCol w="1710689"/>
              </a:tblGrid>
              <a:tr h="3338576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Tutor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ct val="95700"/>
                        </a:lnSpc>
                        <a:spcBef>
                          <a:spcPts val="35"/>
                        </a:spcBef>
                        <a:tabLst>
                          <a:tab pos="79184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upp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disabilities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conditions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inclusion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Introduces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basic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provisions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2865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organization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management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inclusive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processes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idea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inclusive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education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part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general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special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education.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Studies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directions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tutor's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activity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system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inclusive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educational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practice,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goals,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objectives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tutor's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activity,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stages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organization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tutoring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children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disabilities.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Knows</a:t>
                      </a:r>
                      <a:r>
                        <a:rPr dirty="0" sz="1200" spc="4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4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960">
                        <a:lnSpc>
                          <a:spcPct val="95700"/>
                        </a:lnSpc>
                        <a:spcBef>
                          <a:spcPts val="35"/>
                        </a:spcBef>
                        <a:tabLst>
                          <a:tab pos="14166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educational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work,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anatomical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physiological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features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body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individual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needs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1594">
                        <a:lnSpc>
                          <a:spcPct val="95900"/>
                        </a:lnSpc>
                        <a:spcBef>
                          <a:spcPts val="10"/>
                        </a:spcBef>
                        <a:tabLst>
                          <a:tab pos="11156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schoolchildren.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able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latest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teaching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updated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content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secondary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inclusive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education.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It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analyze compliance with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requirements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8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   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6675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conditions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educational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62704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1594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791845" algn="l"/>
                        </a:tabLst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cognitive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886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21272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special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needs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223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675640" algn="l"/>
                          <a:tab pos="992505" algn="l"/>
                          <a:tab pos="1299845" algn="l"/>
                          <a:tab pos="1598295" algn="l"/>
                          <a:tab pos="1857375" algn="l"/>
                          <a:tab pos="204597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pt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p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67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secondary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developmental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defects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according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L.S.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Vygotsky.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13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conditions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dirty="0" sz="1200" spc="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deficiencies,</a:t>
                      </a:r>
                      <a:r>
                        <a:rPr dirty="0" sz="1200" spc="3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types</a:t>
                      </a:r>
                      <a:r>
                        <a:rPr dirty="0" sz="1200" spc="3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78815" algn="l"/>
                          <a:tab pos="1372870" algn="l"/>
                          <a:tab pos="1668145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:  u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67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90880" algn="l"/>
                          <a:tab pos="144018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distorted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development.</a:t>
                      </a:r>
                      <a:r>
                        <a:rPr dirty="0" sz="1200" spc="6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Examines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67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26820" algn="l"/>
                          <a:tab pos="2045335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applied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aspects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prevention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540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correction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deviations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from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norm 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mental</a:t>
                      </a:r>
                      <a:r>
                        <a:rPr dirty="0" sz="1200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 spc="5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04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88670" algn="l"/>
                          <a:tab pos="1282065" algn="l"/>
                          <a:tab pos="21374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acquired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defects.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223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685165" algn="l"/>
                          <a:tab pos="1330960" algn="l"/>
                        </a:tabLst>
                      </a:pP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eac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parents</a:t>
                      </a:r>
                      <a:r>
                        <a:rPr dirty="0" sz="1200" spc="6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students  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20700" algn="l"/>
                          <a:tab pos="1007744" algn="l"/>
                          <a:tab pos="151066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persons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replacing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them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910590" algn="l"/>
                          <a:tab pos="1461770" algn="l"/>
                        </a:tabLst>
                      </a:pP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40410" algn="l"/>
                          <a:tab pos="834390" algn="l"/>
                          <a:tab pos="11385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540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51510" algn="l"/>
                          <a:tab pos="1312545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4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4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techniques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teamwork.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1594">
                        <a:lnSpc>
                          <a:spcPct val="95800"/>
                        </a:lnSpc>
                        <a:spcBef>
                          <a:spcPts val="25"/>
                        </a:spcBef>
                        <a:tabLst>
                          <a:tab pos="151066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Designs and analyzes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monitoring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ff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2230">
                        <a:lnSpc>
                          <a:spcPct val="95700"/>
                        </a:lnSpc>
                        <a:spcBef>
                          <a:spcPts val="10"/>
                        </a:spcBef>
                        <a:tabLst>
                          <a:tab pos="14160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training,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conducts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diagnostics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mental,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physical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physiological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disorders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students,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determines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structure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severity.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3841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03835">
                        <a:lnSpc>
                          <a:spcPts val="1370"/>
                        </a:lnSpc>
                        <a:spcBef>
                          <a:spcPts val="1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1874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2865">
                        <a:lnSpc>
                          <a:spcPts val="1370"/>
                        </a:lnSpc>
                        <a:spcBef>
                          <a:spcPts val="10"/>
                        </a:spcBef>
                        <a:tabLst>
                          <a:tab pos="526415" algn="l"/>
                          <a:tab pos="1148080" algn="l"/>
                          <a:tab pos="1754505" algn="l"/>
                          <a:tab pos="214058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350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75970" algn="l"/>
                          <a:tab pos="1071880" algn="l"/>
                          <a:tab pos="1433830" algn="l"/>
                          <a:tab pos="1555750" algn="l"/>
                          <a:tab pos="1955164" algn="l"/>
                          <a:tab pos="21374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	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794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62025" algn="l"/>
                          <a:tab pos="128143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dirty="0" sz="1200" spc="5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communication</a:t>
                      </a:r>
                      <a:r>
                        <a:rPr dirty="0" sz="1200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47115" algn="l"/>
                          <a:tab pos="1369695" algn="l"/>
                          <a:tab pos="20491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psychologist.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focused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731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86790" algn="l"/>
                          <a:tab pos="1282065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features</a:t>
                      </a:r>
                      <a:r>
                        <a:rPr dirty="0" sz="1200" spc="6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behavior</a:t>
                      </a:r>
                      <a:r>
                        <a:rPr dirty="0" sz="1200" spc="6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6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conflict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540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69595" algn="l"/>
                          <a:tab pos="1339850" algn="l"/>
                          <a:tab pos="17513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situations,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organization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negotiations,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industrial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relations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1594">
                        <a:lnSpc>
                          <a:spcPts val="1370"/>
                        </a:lnSpc>
                        <a:spcBef>
                          <a:spcPts val="10"/>
                        </a:spcBef>
                        <a:tabLst>
                          <a:tab pos="490220" algn="l"/>
                          <a:tab pos="15100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Identifies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promotes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39775" algn="l"/>
                          <a:tab pos="855344" algn="l"/>
                          <a:tab pos="1026160" algn="l"/>
                          <a:tab pos="1510030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540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03910" algn="l"/>
                          <a:tab pos="1248410" algn="l"/>
                          <a:tab pos="141668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hi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's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	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13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456565" algn="l"/>
                          <a:tab pos="867410" algn="l"/>
                          <a:tab pos="116014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cce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za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ugh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20"/>
                        </a:lnSpc>
                        <a:tabLst>
                          <a:tab pos="151066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ct val="96200"/>
                        </a:lnSpc>
                        <a:tabLst>
                          <a:tab pos="685165" algn="l"/>
                          <a:tab pos="1330960" algn="l"/>
                          <a:tab pos="141605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pedagogical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support</a:t>
                      </a:r>
                      <a:r>
                        <a:rPr dirty="0" sz="120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children with OOP.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eac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66890" cy="3010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405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Minor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аталуы:</a:t>
            </a:r>
            <a:r>
              <a:rPr dirty="0" sz="1200" spc="29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«Ұлы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Дала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тарихы»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900"/>
              </a:lnSpc>
              <a:spcBef>
                <a:spcPts val="20"/>
              </a:spcBef>
            </a:pPr>
            <a:r>
              <a:rPr dirty="0" sz="1200" b="1">
                <a:latin typeface="Times New Roman"/>
                <a:cs typeface="Times New Roman"/>
              </a:rPr>
              <a:t>Жалпы </a:t>
            </a:r>
            <a:r>
              <a:rPr dirty="0" sz="1200" spc="-5" b="1">
                <a:latin typeface="Times New Roman"/>
                <a:cs typeface="Times New Roman"/>
              </a:rPr>
              <a:t>сипаттамасы (өзектілігі):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«Ұлы </a:t>
            </a:r>
            <a:r>
              <a:rPr dirty="0" sz="1200" spc="-5">
                <a:latin typeface="Times New Roman"/>
                <a:cs typeface="Times New Roman"/>
              </a:rPr>
              <a:t>Дала тарихы» </a:t>
            </a:r>
            <a:r>
              <a:rPr dirty="0" sz="1200">
                <a:latin typeface="Times New Roman"/>
                <a:cs typeface="Times New Roman"/>
              </a:rPr>
              <a:t>миноры </a:t>
            </a:r>
            <a:r>
              <a:rPr dirty="0" sz="1200" spc="-5">
                <a:latin typeface="Times New Roman"/>
                <a:cs typeface="Times New Roman"/>
              </a:rPr>
              <a:t>білімгерлерге қазақ халқының тарихы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туралы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білім</a:t>
            </a:r>
            <a:r>
              <a:rPr dirty="0" sz="1200" spc="-5">
                <a:latin typeface="Times New Roman"/>
                <a:cs typeface="Times New Roman"/>
              </a:rPr>
              <a:t> беретін</a:t>
            </a:r>
            <a:r>
              <a:rPr dirty="0" sz="1200">
                <a:latin typeface="Times New Roman"/>
                <a:cs typeface="Times New Roman"/>
              </a:rPr>
              <a:t> кешенді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құрайды.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КСРО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ыдырауының</a:t>
            </a:r>
            <a:r>
              <a:rPr dirty="0" sz="1200">
                <a:latin typeface="Times New Roman"/>
                <a:cs typeface="Times New Roman"/>
              </a:rPr>
              <a:t> жаңа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саяси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көрінісі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мен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Қазақстан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Республикасының </a:t>
            </a:r>
            <a:r>
              <a:rPr dirty="0" sz="1200" spc="-10">
                <a:latin typeface="Times New Roman"/>
                <a:cs typeface="Times New Roman"/>
              </a:rPr>
              <a:t>мемлекеттік </a:t>
            </a:r>
            <a:r>
              <a:rPr dirty="0" sz="1200" spc="-5">
                <a:latin typeface="Times New Roman"/>
                <a:cs typeface="Times New Roman"/>
              </a:rPr>
              <a:t>тәуелсіздігін алуы, тарихи сананы </a:t>
            </a:r>
            <a:r>
              <a:rPr dirty="0" sz="1200">
                <a:latin typeface="Times New Roman"/>
                <a:cs typeface="Times New Roman"/>
              </a:rPr>
              <a:t>қалыптастыру мен </a:t>
            </a:r>
            <a:r>
              <a:rPr dirty="0" sz="1200" spc="-5">
                <a:latin typeface="Times New Roman"/>
                <a:cs typeface="Times New Roman"/>
              </a:rPr>
              <a:t>өскелең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ұрпақтың </a:t>
            </a:r>
            <a:r>
              <a:rPr dirty="0" sz="1200">
                <a:latin typeface="Times New Roman"/>
                <a:cs typeface="Times New Roman"/>
              </a:rPr>
              <a:t> өз </a:t>
            </a:r>
            <a:r>
              <a:rPr dirty="0" sz="1200" spc="-10">
                <a:latin typeface="Times New Roman"/>
                <a:cs typeface="Times New Roman"/>
              </a:rPr>
              <a:t>халқы </a:t>
            </a:r>
            <a:r>
              <a:rPr dirty="0" sz="1200" spc="-5">
                <a:latin typeface="Times New Roman"/>
                <a:cs typeface="Times New Roman"/>
              </a:rPr>
              <a:t>үшін мақтаныш сезімі </a:t>
            </a:r>
            <a:r>
              <a:rPr dirty="0" sz="1200">
                <a:latin typeface="Times New Roman"/>
                <a:cs typeface="Times New Roman"/>
              </a:rPr>
              <a:t>мен </a:t>
            </a:r>
            <a:r>
              <a:rPr dirty="0" sz="1200" spc="-5">
                <a:latin typeface="Times New Roman"/>
                <a:cs typeface="Times New Roman"/>
              </a:rPr>
              <a:t>патриоттық </a:t>
            </a:r>
            <a:r>
              <a:rPr dirty="0" sz="1200" spc="-10">
                <a:latin typeface="Times New Roman"/>
                <a:cs typeface="Times New Roman"/>
              </a:rPr>
              <a:t>рухта </a:t>
            </a:r>
            <a:r>
              <a:rPr dirty="0" sz="1200">
                <a:latin typeface="Times New Roman"/>
                <a:cs typeface="Times New Roman"/>
              </a:rPr>
              <a:t>тәрбиелеу факторларының </a:t>
            </a:r>
            <a:r>
              <a:rPr dirty="0" sz="1200" spc="-15">
                <a:latin typeface="Times New Roman"/>
                <a:cs typeface="Times New Roman"/>
              </a:rPr>
              <a:t>бірі </a:t>
            </a:r>
            <a:r>
              <a:rPr dirty="0" sz="1200">
                <a:latin typeface="Times New Roman"/>
                <a:cs typeface="Times New Roman"/>
              </a:rPr>
              <a:t>болып </a:t>
            </a:r>
            <a:r>
              <a:rPr dirty="0" sz="1200" spc="-5">
                <a:latin typeface="Times New Roman"/>
                <a:cs typeface="Times New Roman"/>
              </a:rPr>
              <a:t>табылатын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объективті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тарихты</a:t>
            </a:r>
            <a:r>
              <a:rPr dirty="0" sz="1200">
                <a:latin typeface="Times New Roman"/>
                <a:cs typeface="Times New Roman"/>
              </a:rPr>
              <a:t> қалыптастыру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туралы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мәселенің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өзектілігін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көрсетіп</a:t>
            </a:r>
            <a:r>
              <a:rPr dirty="0" sz="1200">
                <a:latin typeface="Times New Roman"/>
                <a:cs typeface="Times New Roman"/>
              </a:rPr>
              <a:t> отыр.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Аталған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кешенде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пәнаралық талдаудың </a:t>
            </a:r>
            <a:r>
              <a:rPr dirty="0" sz="1200" spc="-10">
                <a:latin typeface="Times New Roman"/>
                <a:cs typeface="Times New Roman"/>
              </a:rPr>
              <a:t>негізінде </a:t>
            </a:r>
            <a:r>
              <a:rPr dirty="0" sz="1200" spc="5">
                <a:latin typeface="Times New Roman"/>
                <a:cs typeface="Times New Roman"/>
              </a:rPr>
              <a:t>соңғы </a:t>
            </a:r>
            <a:r>
              <a:rPr dirty="0" sz="1200" spc="-10">
                <a:latin typeface="Times New Roman"/>
                <a:cs typeface="Times New Roman"/>
              </a:rPr>
              <a:t>уақытта </a:t>
            </a:r>
            <a:r>
              <a:rPr dirty="0" sz="1200" spc="-5">
                <a:latin typeface="Times New Roman"/>
                <a:cs typeface="Times New Roman"/>
              </a:rPr>
              <a:t>қазақ халқында үлкен </a:t>
            </a:r>
            <a:r>
              <a:rPr dirty="0" sz="1200">
                <a:latin typeface="Times New Roman"/>
                <a:cs typeface="Times New Roman"/>
              </a:rPr>
              <a:t>қызығушылыққа ие </a:t>
            </a:r>
            <a:r>
              <a:rPr dirty="0" sz="1200" spc="-5">
                <a:latin typeface="Times New Roman"/>
                <a:cs typeface="Times New Roman"/>
              </a:rPr>
              <a:t>болып отырған </a:t>
            </a:r>
            <a:r>
              <a:rPr dirty="0" sz="1200">
                <a:latin typeface="Times New Roman"/>
                <a:cs typeface="Times New Roman"/>
              </a:rPr>
              <a:t> генеология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проблемалары;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қазақ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мемлекеттілігінің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дамуына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үлес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қосқан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ұлы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тұлғалардың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тарихы;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халықаралық </a:t>
            </a:r>
            <a:r>
              <a:rPr dirty="0" sz="1200" spc="-10">
                <a:latin typeface="Times New Roman"/>
                <a:cs typeface="Times New Roman"/>
              </a:rPr>
              <a:t>қатынастар контекстінде </a:t>
            </a:r>
            <a:r>
              <a:rPr dirty="0" sz="1200">
                <a:latin typeface="Times New Roman"/>
                <a:cs typeface="Times New Roman"/>
              </a:rPr>
              <a:t>ұлтты </a:t>
            </a:r>
            <a:r>
              <a:rPr dirty="0" sz="1200" spc="-15">
                <a:latin typeface="Times New Roman"/>
                <a:cs typeface="Times New Roman"/>
              </a:rPr>
              <a:t>біріктіретін </a:t>
            </a:r>
            <a:r>
              <a:rPr dirty="0" sz="1200" spc="-5">
                <a:latin typeface="Times New Roman"/>
                <a:cs typeface="Times New Roman"/>
              </a:rPr>
              <a:t>маңызға </a:t>
            </a:r>
            <a:r>
              <a:rPr dirty="0" sz="1200">
                <a:latin typeface="Times New Roman"/>
                <a:cs typeface="Times New Roman"/>
              </a:rPr>
              <a:t>ие </a:t>
            </a:r>
            <a:r>
              <a:rPr dirty="0" sz="1200" spc="-10">
                <a:latin typeface="Times New Roman"/>
                <a:cs typeface="Times New Roman"/>
              </a:rPr>
              <a:t>этникалық фактор, әлемдік </a:t>
            </a:r>
            <a:r>
              <a:rPr dirty="0" sz="1200">
                <a:latin typeface="Times New Roman"/>
                <a:cs typeface="Times New Roman"/>
              </a:rPr>
              <a:t>тарихи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процесте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Қазақстанның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сыртқы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саяси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тенденциялары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оқытылады.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Білімгер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өткен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тарихтың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дүниетанымдық,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әлеуметтік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және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жеке-дара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маңызды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проблемаларын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талдай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алуға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және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түсінуге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үйренеді.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Ол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өз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кезегінде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адамның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қазіргі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кездегі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дұрыс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бағыт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алуына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көмектеседі.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  <a:tabLst>
                <a:tab pos="847725" algn="l"/>
                <a:tab pos="1645285" algn="l"/>
                <a:tab pos="2157095" algn="l"/>
                <a:tab pos="2921635" algn="l"/>
                <a:tab pos="4158615" algn="l"/>
                <a:tab pos="4999355" algn="l"/>
                <a:tab pos="5465445" algn="l"/>
                <a:tab pos="6266180" algn="l"/>
              </a:tabLst>
            </a:pPr>
            <a:r>
              <a:rPr dirty="0" sz="1200" spc="15" b="1">
                <a:latin typeface="Times New Roman"/>
                <a:cs typeface="Times New Roman"/>
              </a:rPr>
              <a:t>М</a:t>
            </a:r>
            <a:r>
              <a:rPr dirty="0" sz="1200" b="1">
                <a:latin typeface="Times New Roman"/>
                <a:cs typeface="Times New Roman"/>
              </a:rPr>
              <a:t>ақ</a:t>
            </a:r>
            <a:r>
              <a:rPr dirty="0" sz="1200" spc="-5" b="1">
                <a:latin typeface="Times New Roman"/>
                <a:cs typeface="Times New Roman"/>
              </a:rPr>
              <a:t>с</a:t>
            </a:r>
            <a:r>
              <a:rPr dirty="0" sz="1200" b="1">
                <a:latin typeface="Times New Roman"/>
                <a:cs typeface="Times New Roman"/>
              </a:rPr>
              <a:t>а</a:t>
            </a:r>
            <a:r>
              <a:rPr dirty="0" sz="1200" spc="5" b="1">
                <a:latin typeface="Times New Roman"/>
                <a:cs typeface="Times New Roman"/>
              </a:rPr>
              <a:t>т</a:t>
            </a:r>
            <a:r>
              <a:rPr dirty="0" sz="1200" b="1">
                <a:latin typeface="Times New Roman"/>
                <a:cs typeface="Times New Roman"/>
              </a:rPr>
              <a:t>ы</a:t>
            </a:r>
            <a:r>
              <a:rPr dirty="0" sz="1200">
                <a:latin typeface="Times New Roman"/>
                <a:cs typeface="Times New Roman"/>
              </a:rPr>
              <a:t>:	</a:t>
            </a:r>
            <a:r>
              <a:rPr dirty="0" sz="1200" spc="-15">
                <a:latin typeface="Times New Roman"/>
                <a:cs typeface="Times New Roman"/>
              </a:rPr>
              <a:t>б</a:t>
            </a:r>
            <a:r>
              <a:rPr dirty="0" sz="1200" spc="-50">
                <a:latin typeface="Times New Roman"/>
                <a:cs typeface="Times New Roman"/>
              </a:rPr>
              <a:t>і</a:t>
            </a:r>
            <a:r>
              <a:rPr dirty="0" sz="1200" spc="20">
                <a:latin typeface="Times New Roman"/>
                <a:cs typeface="Times New Roman"/>
              </a:rPr>
              <a:t>л</a:t>
            </a:r>
            <a:r>
              <a:rPr dirty="0" sz="1200" spc="-25">
                <a:latin typeface="Times New Roman"/>
                <a:cs typeface="Times New Roman"/>
              </a:rPr>
              <a:t>і</a:t>
            </a:r>
            <a:r>
              <a:rPr dirty="0" sz="1200" spc="5">
                <a:latin typeface="Times New Roman"/>
                <a:cs typeface="Times New Roman"/>
              </a:rPr>
              <a:t>м</a:t>
            </a:r>
            <a:r>
              <a:rPr dirty="0" sz="1200" spc="10">
                <a:latin typeface="Times New Roman"/>
                <a:cs typeface="Times New Roman"/>
              </a:rPr>
              <a:t>г</a:t>
            </a:r>
            <a:r>
              <a:rPr dirty="0" sz="1200" spc="-5">
                <a:latin typeface="Times New Roman"/>
                <a:cs typeface="Times New Roman"/>
              </a:rPr>
              <a:t>е</a:t>
            </a:r>
            <a:r>
              <a:rPr dirty="0" sz="1200">
                <a:latin typeface="Times New Roman"/>
                <a:cs typeface="Times New Roman"/>
              </a:rPr>
              <a:t>р</a:t>
            </a:r>
            <a:r>
              <a:rPr dirty="0" sz="1200" spc="10">
                <a:latin typeface="Times New Roman"/>
                <a:cs typeface="Times New Roman"/>
              </a:rPr>
              <a:t>д</a:t>
            </a:r>
            <a:r>
              <a:rPr dirty="0" sz="1200">
                <a:latin typeface="Times New Roman"/>
                <a:cs typeface="Times New Roman"/>
              </a:rPr>
              <a:t>і	өт</a:t>
            </a:r>
            <a:r>
              <a:rPr dirty="0" sz="1200" spc="-5">
                <a:latin typeface="Times New Roman"/>
                <a:cs typeface="Times New Roman"/>
              </a:rPr>
              <a:t>ке</a:t>
            </a:r>
            <a:r>
              <a:rPr dirty="0" sz="1200">
                <a:latin typeface="Times New Roman"/>
                <a:cs typeface="Times New Roman"/>
              </a:rPr>
              <a:t>н	тари</a:t>
            </a:r>
            <a:r>
              <a:rPr dirty="0" sz="1200" spc="-25">
                <a:latin typeface="Times New Roman"/>
                <a:cs typeface="Times New Roman"/>
              </a:rPr>
              <a:t>х</a:t>
            </a:r>
            <a:r>
              <a:rPr dirty="0" sz="1200">
                <a:latin typeface="Times New Roman"/>
                <a:cs typeface="Times New Roman"/>
              </a:rPr>
              <a:t>т</a:t>
            </a:r>
            <a:r>
              <a:rPr dirty="0" sz="1200" spc="10">
                <a:latin typeface="Times New Roman"/>
                <a:cs typeface="Times New Roman"/>
              </a:rPr>
              <a:t>ы</a:t>
            </a:r>
            <a:r>
              <a:rPr dirty="0" sz="1200">
                <a:latin typeface="Times New Roman"/>
                <a:cs typeface="Times New Roman"/>
              </a:rPr>
              <a:t>ң	</a:t>
            </a:r>
            <a:r>
              <a:rPr dirty="0" sz="1200" spc="-15">
                <a:latin typeface="Times New Roman"/>
                <a:cs typeface="Times New Roman"/>
              </a:rPr>
              <a:t>д</a:t>
            </a:r>
            <a:r>
              <a:rPr dirty="0" sz="1200" spc="-25">
                <a:latin typeface="Times New Roman"/>
                <a:cs typeface="Times New Roman"/>
              </a:rPr>
              <a:t>ү</a:t>
            </a:r>
            <a:r>
              <a:rPr dirty="0" sz="1200">
                <a:latin typeface="Times New Roman"/>
                <a:cs typeface="Times New Roman"/>
              </a:rPr>
              <a:t>ни</a:t>
            </a:r>
            <a:r>
              <a:rPr dirty="0" sz="1200" spc="-5">
                <a:latin typeface="Times New Roman"/>
                <a:cs typeface="Times New Roman"/>
              </a:rPr>
              <a:t>е</a:t>
            </a:r>
            <a:r>
              <a:rPr dirty="0" sz="1200">
                <a:latin typeface="Times New Roman"/>
                <a:cs typeface="Times New Roman"/>
              </a:rPr>
              <a:t>тан</a:t>
            </a:r>
            <a:r>
              <a:rPr dirty="0" sz="1200" spc="5">
                <a:latin typeface="Times New Roman"/>
                <a:cs typeface="Times New Roman"/>
              </a:rPr>
              <a:t>ы</a:t>
            </a:r>
            <a:r>
              <a:rPr dirty="0" sz="1200" spc="35">
                <a:latin typeface="Times New Roman"/>
                <a:cs typeface="Times New Roman"/>
              </a:rPr>
              <a:t>м</a:t>
            </a:r>
            <a:r>
              <a:rPr dirty="0" sz="1200" spc="-15">
                <a:latin typeface="Times New Roman"/>
                <a:cs typeface="Times New Roman"/>
              </a:rPr>
              <a:t>д</a:t>
            </a:r>
            <a:r>
              <a:rPr dirty="0" sz="1200" spc="5">
                <a:latin typeface="Times New Roman"/>
                <a:cs typeface="Times New Roman"/>
              </a:rPr>
              <a:t>ы</a:t>
            </a:r>
            <a:r>
              <a:rPr dirty="0" sz="1200" spc="-10">
                <a:latin typeface="Times New Roman"/>
                <a:cs typeface="Times New Roman"/>
              </a:rPr>
              <a:t>қ</a:t>
            </a:r>
            <a:r>
              <a:rPr dirty="0" sz="1200">
                <a:latin typeface="Times New Roman"/>
                <a:cs typeface="Times New Roman"/>
              </a:rPr>
              <a:t>,	</a:t>
            </a:r>
            <a:r>
              <a:rPr dirty="0" sz="1200" spc="-5">
                <a:latin typeface="Times New Roman"/>
                <a:cs typeface="Times New Roman"/>
              </a:rPr>
              <a:t>ә</a:t>
            </a:r>
            <a:r>
              <a:rPr dirty="0" sz="1200">
                <a:latin typeface="Times New Roman"/>
                <a:cs typeface="Times New Roman"/>
              </a:rPr>
              <a:t>л</a:t>
            </a:r>
            <a:r>
              <a:rPr dirty="0" sz="1200" spc="-5">
                <a:latin typeface="Times New Roman"/>
                <a:cs typeface="Times New Roman"/>
              </a:rPr>
              <a:t>е</a:t>
            </a:r>
            <a:r>
              <a:rPr dirty="0" sz="1200" spc="-50">
                <a:latin typeface="Times New Roman"/>
                <a:cs typeface="Times New Roman"/>
              </a:rPr>
              <a:t>у</a:t>
            </a:r>
            <a:r>
              <a:rPr dirty="0" sz="1200" spc="5">
                <a:latin typeface="Times New Roman"/>
                <a:cs typeface="Times New Roman"/>
              </a:rPr>
              <a:t>м</a:t>
            </a:r>
            <a:r>
              <a:rPr dirty="0" sz="1200" spc="-5">
                <a:latin typeface="Times New Roman"/>
                <a:cs typeface="Times New Roman"/>
              </a:rPr>
              <a:t>е</a:t>
            </a:r>
            <a:r>
              <a:rPr dirty="0" sz="1200">
                <a:latin typeface="Times New Roman"/>
                <a:cs typeface="Times New Roman"/>
              </a:rPr>
              <a:t>т</a:t>
            </a:r>
            <a:r>
              <a:rPr dirty="0" sz="1200" spc="30">
                <a:latin typeface="Times New Roman"/>
                <a:cs typeface="Times New Roman"/>
              </a:rPr>
              <a:t>т</a:t>
            </a:r>
            <a:r>
              <a:rPr dirty="0" sz="1200" spc="-25">
                <a:latin typeface="Times New Roman"/>
                <a:cs typeface="Times New Roman"/>
              </a:rPr>
              <a:t>і</a:t>
            </a:r>
            <a:r>
              <a:rPr dirty="0" sz="1200">
                <a:latin typeface="Times New Roman"/>
                <a:cs typeface="Times New Roman"/>
              </a:rPr>
              <a:t>к	</a:t>
            </a:r>
            <a:r>
              <a:rPr dirty="0" sz="1200" spc="5">
                <a:latin typeface="Times New Roman"/>
                <a:cs typeface="Times New Roman"/>
              </a:rPr>
              <a:t>ж</a:t>
            </a:r>
            <a:r>
              <a:rPr dirty="0" sz="1200" spc="-5">
                <a:latin typeface="Times New Roman"/>
                <a:cs typeface="Times New Roman"/>
              </a:rPr>
              <a:t>ә</a:t>
            </a:r>
            <a:r>
              <a:rPr dirty="0" sz="1200">
                <a:latin typeface="Times New Roman"/>
                <a:cs typeface="Times New Roman"/>
              </a:rPr>
              <a:t>не	</a:t>
            </a:r>
            <a:r>
              <a:rPr dirty="0" sz="1200" spc="5">
                <a:latin typeface="Times New Roman"/>
                <a:cs typeface="Times New Roman"/>
              </a:rPr>
              <a:t>ж</a:t>
            </a:r>
            <a:r>
              <a:rPr dirty="0" sz="1200" spc="-5">
                <a:latin typeface="Times New Roman"/>
                <a:cs typeface="Times New Roman"/>
              </a:rPr>
              <a:t>е</a:t>
            </a:r>
            <a:r>
              <a:rPr dirty="0" sz="1200" spc="-10">
                <a:latin typeface="Times New Roman"/>
                <a:cs typeface="Times New Roman"/>
              </a:rPr>
              <a:t>к</a:t>
            </a:r>
            <a:r>
              <a:rPr dirty="0" sz="1200" spc="10">
                <a:latin typeface="Times New Roman"/>
                <a:cs typeface="Times New Roman"/>
              </a:rPr>
              <a:t>е</a:t>
            </a:r>
            <a:r>
              <a:rPr dirty="0" sz="1200" spc="5">
                <a:latin typeface="Times New Roman"/>
                <a:cs typeface="Times New Roman"/>
              </a:rPr>
              <a:t>-</a:t>
            </a:r>
            <a:r>
              <a:rPr dirty="0" sz="1200" spc="-15">
                <a:latin typeface="Times New Roman"/>
                <a:cs typeface="Times New Roman"/>
              </a:rPr>
              <a:t>д</a:t>
            </a:r>
            <a:r>
              <a:rPr dirty="0" sz="1200" spc="-5">
                <a:latin typeface="Times New Roman"/>
                <a:cs typeface="Times New Roman"/>
              </a:rPr>
              <a:t>а</a:t>
            </a:r>
            <a:r>
              <a:rPr dirty="0" sz="1200">
                <a:latin typeface="Times New Roman"/>
                <a:cs typeface="Times New Roman"/>
              </a:rPr>
              <a:t>ра	</a:t>
            </a:r>
            <a:r>
              <a:rPr dirty="0" sz="1200" spc="5">
                <a:latin typeface="Times New Roman"/>
                <a:cs typeface="Times New Roman"/>
              </a:rPr>
              <a:t>м</a:t>
            </a:r>
            <a:r>
              <a:rPr dirty="0" sz="1200" spc="-5">
                <a:latin typeface="Times New Roman"/>
                <a:cs typeface="Times New Roman"/>
              </a:rPr>
              <a:t>а</a:t>
            </a:r>
            <a:r>
              <a:rPr dirty="0" sz="1200" spc="-20">
                <a:latin typeface="Times New Roman"/>
                <a:cs typeface="Times New Roman"/>
              </a:rPr>
              <a:t>ң</a:t>
            </a:r>
            <a:r>
              <a:rPr dirty="0" sz="1200" spc="5">
                <a:latin typeface="Times New Roman"/>
                <a:cs typeface="Times New Roman"/>
              </a:rPr>
              <a:t>ы</a:t>
            </a:r>
            <a:r>
              <a:rPr dirty="0" sz="1200">
                <a:latin typeface="Times New Roman"/>
                <a:cs typeface="Times New Roman"/>
              </a:rPr>
              <a:t>з</a:t>
            </a:r>
            <a:r>
              <a:rPr dirty="0" sz="1200" spc="-15">
                <a:latin typeface="Times New Roman"/>
                <a:cs typeface="Times New Roman"/>
              </a:rPr>
              <a:t>д</a:t>
            </a:r>
            <a:r>
              <a:rPr dirty="0" sz="1200">
                <a:latin typeface="Times New Roman"/>
                <a:cs typeface="Times New Roman"/>
              </a:rPr>
              <a:t>ы</a:t>
            </a:r>
            <a:endParaRPr sz="1200">
              <a:latin typeface="Times New Roman"/>
              <a:cs typeface="Times New Roman"/>
            </a:endParaRPr>
          </a:p>
          <a:p>
            <a:pPr marL="12700" marR="10160">
              <a:lnSpc>
                <a:spcPts val="1370"/>
              </a:lnSpc>
              <a:spcBef>
                <a:spcPts val="80"/>
              </a:spcBef>
            </a:pPr>
            <a:r>
              <a:rPr dirty="0" sz="1200">
                <a:latin typeface="Times New Roman"/>
                <a:cs typeface="Times New Roman"/>
              </a:rPr>
              <a:t>проблемаларын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талдай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алуға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және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түсінуге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үйрету.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Ол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өз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кезегінде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адамның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қазіргі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кездегі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дұрыс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бағыт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алуына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көмектеседі.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dirty="0" sz="1200" b="1">
                <a:latin typeface="Times New Roman"/>
                <a:cs typeface="Times New Roman"/>
              </a:rPr>
              <a:t>Оқыту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тілі: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қазақ,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орыс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05"/>
              </a:lnSpc>
            </a:pPr>
            <a:r>
              <a:rPr dirty="0" sz="1200" spc="-5" b="1">
                <a:latin typeface="Times New Roman"/>
                <a:cs typeface="Times New Roman"/>
              </a:rPr>
              <a:t>Кредит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көлемі: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28192" y="4052061"/>
          <a:ext cx="6281420" cy="6158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150"/>
                <a:gridCol w="1579880"/>
                <a:gridCol w="720090"/>
                <a:gridCol w="1710689"/>
                <a:gridCol w="1951989"/>
              </a:tblGrid>
              <a:tr h="530352"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атауы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43510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ит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саны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690">
                        <a:lnSpc>
                          <a:spcPts val="1370"/>
                        </a:lnSpc>
                        <a:spcBef>
                          <a:spcPts val="30"/>
                        </a:spcBef>
                        <a:tabLst>
                          <a:tab pos="1002665" algn="l"/>
                        </a:tabLst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ің	қы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қа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сипаттамасы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0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(30-50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сөз)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8419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Оқытудың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қалыптасқан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нәтижелері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8448"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8470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	халқының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шежіресі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608965" algn="l"/>
                          <a:tab pos="14433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	халқының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ру-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128460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тайп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тарихының,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15975" algn="l"/>
                          <a:tab pos="1196340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  <a:tabLst>
                          <a:tab pos="106934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сондай-ақ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тарихты,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ct val="95900"/>
                        </a:lnSpc>
                        <a:spcBef>
                          <a:spcPts val="25"/>
                        </a:spcBef>
                        <a:tabLst>
                          <a:tab pos="124587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педагогикасының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негіздерін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зерттейді.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95900"/>
                        </a:lnSpc>
                        <a:spcBef>
                          <a:spcPts val="10"/>
                        </a:spcBef>
                        <a:tabLst>
                          <a:tab pos="111823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шежіренің қаншалықты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қажет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екендігі;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қазіргі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Қазақстанның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өткен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тарихы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туралы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жадын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жандандырудың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қалай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жүзеге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асырылатыны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түсінуге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мүмкіндік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береді.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22174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	халқының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95800"/>
                        </a:lnSpc>
                        <a:spcBef>
                          <a:spcPts val="30"/>
                        </a:spcBef>
                        <a:tabLst>
                          <a:tab pos="684530" algn="l"/>
                          <a:tab pos="919480" algn="l"/>
                          <a:tab pos="938530" algn="l"/>
                          <a:tab pos="1022985" algn="l"/>
                          <a:tab pos="1145540" algn="l"/>
                          <a:tab pos="1349375" algn="l"/>
                          <a:tab pos="1425575" algn="l"/>
                          <a:tab pos="1632585" algn="l"/>
                          <a:tab pos="16903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этногенезінің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тарихы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бойынша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теориялық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меңгеру,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халқының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ру-тайпалық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құрылымының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түс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у;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қоғамының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күрделі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үш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үз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оның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алғышартын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түсінеді;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		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 ие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болады.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3841"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4">
                        <a:lnSpc>
                          <a:spcPts val="1370"/>
                        </a:lnSpc>
                        <a:spcBef>
                          <a:spcPts val="10"/>
                        </a:spcBef>
                        <a:tabLst>
                          <a:tab pos="67310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құрылу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тарихы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8419">
                        <a:lnSpc>
                          <a:spcPts val="1370"/>
                        </a:lnSpc>
                        <a:spcBef>
                          <a:spcPts val="10"/>
                        </a:spcBef>
                        <a:tabLst>
                          <a:tab pos="748665" algn="l"/>
                          <a:tab pos="807085" algn="l"/>
                          <a:tab pos="139446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ү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477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тарихи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негіздерін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ашып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та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жағынан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күрделі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хандығының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651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55344" algn="l"/>
                          <a:tab pos="1367155" algn="l"/>
                          <a:tab pos="140970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ұз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өп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8237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рлы	үр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көрсетеді,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09625" algn="l"/>
                          <a:tab pos="1072515" algn="l"/>
                          <a:tab pos="145224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  <a:tabLst>
                          <a:tab pos="11944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әртарапты	тарихи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690">
                        <a:lnSpc>
                          <a:spcPts val="1370"/>
                        </a:lnSpc>
                        <a:spcBef>
                          <a:spcPts val="10"/>
                        </a:spcBef>
                        <a:tabLst>
                          <a:tab pos="730250" algn="l"/>
                          <a:tab pos="15347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Осы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бойынша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терең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1280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барысын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біледі,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6363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тарихи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үдерістің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қозғаушы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76605" algn="l"/>
                          <a:tab pos="131826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тү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і;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51066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ұлт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хандығының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05230" algn="l"/>
                          <a:tab pos="1325245" algn="l"/>
                          <a:tab pos="163195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рөлі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  <a:tabLst>
                          <a:tab pos="13830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маңыздылығын	бағалай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93952" y="5116067"/>
            <a:ext cx="1476375" cy="173990"/>
          </a:xfrm>
          <a:custGeom>
            <a:avLst/>
            <a:gdLst/>
            <a:ahLst/>
            <a:cxnLst/>
            <a:rect l="l" t="t" r="r" b="b"/>
            <a:pathLst>
              <a:path w="1476375" h="173989">
                <a:moveTo>
                  <a:pt x="1475867" y="0"/>
                </a:moveTo>
                <a:lnTo>
                  <a:pt x="0" y="0"/>
                </a:lnTo>
                <a:lnTo>
                  <a:pt x="0" y="173736"/>
                </a:lnTo>
                <a:lnTo>
                  <a:pt x="1475867" y="173736"/>
                </a:lnTo>
                <a:lnTo>
                  <a:pt x="1475867" y="0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223635" cy="2116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991235"/>
                <a:gridCol w="899794"/>
                <a:gridCol w="2341879"/>
                <a:gridCol w="1710689"/>
              </a:tblGrid>
              <a:tr h="2109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practical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teacher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3500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diagnostic,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consulting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work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psychologist.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10260" algn="l"/>
                          <a:tab pos="19977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topics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course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ude	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mil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za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99440" algn="l"/>
                          <a:tab pos="931544" algn="l"/>
                          <a:tab pos="1056005" algn="l"/>
                          <a:tab pos="1808480" algn="l"/>
                          <a:tab pos="1896745" algn="l"/>
                          <a:tab pos="207962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350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19480" algn="l"/>
                          <a:tab pos="15894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material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more	interesting,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contributes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  the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96340" algn="l"/>
                          <a:tab pos="1704975" algn="l"/>
                          <a:tab pos="21526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d,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general,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communicative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culture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individual.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parents</a:t>
                      </a:r>
                      <a:r>
                        <a:rPr dirty="0" sz="120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students  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960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740410" algn="l"/>
                          <a:tab pos="14617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persons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replacing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them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correctional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children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OOP,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using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techniques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teamwork.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70700" cy="4763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Minor</a:t>
            </a:r>
            <a:r>
              <a:rPr dirty="0" sz="1200" spc="28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«Гигиена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және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еңбек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қорғау»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10160" indent="448309">
              <a:lnSpc>
                <a:spcPct val="96200"/>
              </a:lnSpc>
            </a:pPr>
            <a:r>
              <a:rPr dirty="0" sz="1200" b="1">
                <a:latin typeface="Times New Roman"/>
                <a:cs typeface="Times New Roman"/>
              </a:rPr>
              <a:t>Жалпы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сипаттамасы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(өзектілігі):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кәсіби</a:t>
            </a:r>
            <a:r>
              <a:rPr dirty="0" sz="1200" spc="-5">
                <a:latin typeface="Times New Roman"/>
                <a:cs typeface="Times New Roman"/>
              </a:rPr>
              <a:t> денсаулықты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сақтаудың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негізгі</a:t>
            </a:r>
            <a:r>
              <a:rPr dirty="0" sz="1200">
                <a:latin typeface="Times New Roman"/>
                <a:cs typeface="Times New Roman"/>
              </a:rPr>
              <a:t> мәселесі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бұл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жұмысшылардың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денсаулығының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маңызды</a:t>
            </a:r>
            <a:r>
              <a:rPr dirty="0" sz="1200">
                <a:latin typeface="Times New Roman"/>
                <a:cs typeface="Times New Roman"/>
              </a:rPr>
              <a:t> ажырамас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сипаттамасы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ретінде</a:t>
            </a:r>
            <a:r>
              <a:rPr dirty="0" sz="1200" spc="-5">
                <a:latin typeface="Times New Roman"/>
                <a:cs typeface="Times New Roman"/>
              </a:rPr>
              <a:t> қарастырылуы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керек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жұмысшылардың </a:t>
            </a:r>
            <a:r>
              <a:rPr dirty="0" sz="1200" spc="-10">
                <a:latin typeface="Times New Roman"/>
                <a:cs typeface="Times New Roman"/>
              </a:rPr>
              <a:t>кәсіптік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10">
                <a:latin typeface="Times New Roman"/>
                <a:cs typeface="Times New Roman"/>
              </a:rPr>
              <a:t>кәсіптік </a:t>
            </a:r>
            <a:r>
              <a:rPr dirty="0" sz="1200" spc="-5">
                <a:latin typeface="Times New Roman"/>
                <a:cs typeface="Times New Roman"/>
              </a:rPr>
              <a:t>ауруларының алдын алу үшін қолайсыз факторлардың </a:t>
            </a:r>
            <a:r>
              <a:rPr dirty="0" sz="1200">
                <a:latin typeface="Times New Roman"/>
                <a:cs typeface="Times New Roman"/>
              </a:rPr>
              <a:t>деңгейін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төмендету.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45"/>
              </a:lnSpc>
            </a:pPr>
            <a:r>
              <a:rPr dirty="0" sz="1200" spc="-5">
                <a:latin typeface="Times New Roman"/>
                <a:cs typeface="Times New Roman"/>
              </a:rPr>
              <a:t>Осыған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байланысты</a:t>
            </a:r>
            <a:r>
              <a:rPr dirty="0" sz="1200" spc="6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гигиенада</a:t>
            </a:r>
            <a:r>
              <a:rPr dirty="0" sz="1200" spc="6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жұмысшылардың</a:t>
            </a:r>
            <a:r>
              <a:rPr dirty="0" sz="1200" spc="6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денсаулығына</a:t>
            </a:r>
            <a:r>
              <a:rPr dirty="0" sz="1200" spc="63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қауіп</a:t>
            </a:r>
            <a:r>
              <a:rPr dirty="0" sz="1200" spc="6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тигізуі</a:t>
            </a:r>
            <a:r>
              <a:rPr dirty="0" sz="1200" spc="6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мүмкін</a:t>
            </a:r>
            <a:r>
              <a:rPr dirty="0" sz="1200" spc="6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өндірістік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5900"/>
              </a:lnSpc>
              <a:spcBef>
                <a:spcPts val="35"/>
              </a:spcBef>
            </a:pPr>
            <a:r>
              <a:rPr dirty="0" sz="1200" spc="-5">
                <a:latin typeface="Times New Roman"/>
                <a:cs typeface="Times New Roman"/>
              </a:rPr>
              <a:t>факторларды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қауіптілік</a:t>
            </a:r>
            <a:r>
              <a:rPr dirty="0" sz="1200" spc="-5">
                <a:latin typeface="Times New Roman"/>
                <a:cs typeface="Times New Roman"/>
              </a:rPr>
              <a:t> дәрежесі </a:t>
            </a:r>
            <a:r>
              <a:rPr dirty="0" sz="1200">
                <a:latin typeface="Times New Roman"/>
                <a:cs typeface="Times New Roman"/>
              </a:rPr>
              <a:t>мен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құрылымын </a:t>
            </a:r>
            <a:r>
              <a:rPr dirty="0" sz="1200" spc="-10">
                <a:latin typeface="Times New Roman"/>
                <a:cs typeface="Times New Roman"/>
              </a:rPr>
              <a:t>уақытында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бағалау </a:t>
            </a:r>
            <a:r>
              <a:rPr dirty="0" sz="1200" spc="-5">
                <a:latin typeface="Times New Roman"/>
                <a:cs typeface="Times New Roman"/>
              </a:rPr>
              <a:t>бағыты ерекше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өзектілікке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ие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болып отыр. </a:t>
            </a:r>
            <a:r>
              <a:rPr dirty="0" sz="1200" spc="-5">
                <a:latin typeface="Times New Roman"/>
                <a:cs typeface="Times New Roman"/>
              </a:rPr>
              <a:t>Дәл </a:t>
            </a:r>
            <a:r>
              <a:rPr dirty="0" sz="1200">
                <a:latin typeface="Times New Roman"/>
                <a:cs typeface="Times New Roman"/>
              </a:rPr>
              <a:t>осындай </a:t>
            </a:r>
            <a:r>
              <a:rPr dirty="0" sz="1200" spc="-15">
                <a:latin typeface="Times New Roman"/>
                <a:cs typeface="Times New Roman"/>
              </a:rPr>
              <a:t>тәсіл </a:t>
            </a:r>
            <a:r>
              <a:rPr dirty="0" sz="1200" spc="-5">
                <a:latin typeface="Times New Roman"/>
                <a:cs typeface="Times New Roman"/>
              </a:rPr>
              <a:t>нақты </a:t>
            </a:r>
            <a:r>
              <a:rPr dirty="0" sz="1200" spc="-10">
                <a:latin typeface="Times New Roman"/>
                <a:cs typeface="Times New Roman"/>
              </a:rPr>
              <a:t>техногендік </a:t>
            </a:r>
            <a:r>
              <a:rPr dirty="0" sz="1200" spc="-5">
                <a:latin typeface="Times New Roman"/>
                <a:cs typeface="Times New Roman"/>
              </a:rPr>
              <a:t>жүктемелер </a:t>
            </a:r>
            <a:r>
              <a:rPr dirty="0" sz="1200">
                <a:latin typeface="Times New Roman"/>
                <a:cs typeface="Times New Roman"/>
              </a:rPr>
              <a:t>мен </a:t>
            </a:r>
            <a:r>
              <a:rPr dirty="0" sz="1200" spc="-5">
                <a:latin typeface="Times New Roman"/>
                <a:cs typeface="Times New Roman"/>
              </a:rPr>
              <a:t>жұмысшылардың функциональдық </a:t>
            </a:r>
            <a:r>
              <a:rPr dirty="0" sz="1200">
                <a:latin typeface="Times New Roman"/>
                <a:cs typeface="Times New Roman"/>
              </a:rPr>
              <a:t> күйі мен </a:t>
            </a:r>
            <a:r>
              <a:rPr dirty="0" sz="1200" spc="-5">
                <a:latin typeface="Times New Roman"/>
                <a:cs typeface="Times New Roman"/>
              </a:rPr>
              <a:t>жағдайына </a:t>
            </a:r>
            <a:r>
              <a:rPr dirty="0" sz="1200">
                <a:latin typeface="Times New Roman"/>
                <a:cs typeface="Times New Roman"/>
              </a:rPr>
              <a:t>олардың факторлы </a:t>
            </a:r>
            <a:r>
              <a:rPr dirty="0" sz="1200" spc="-15">
                <a:latin typeface="Times New Roman"/>
                <a:cs typeface="Times New Roman"/>
              </a:rPr>
              <a:t>әсерін </a:t>
            </a:r>
            <a:r>
              <a:rPr dirty="0" sz="1200" spc="-5">
                <a:latin typeface="Times New Roman"/>
                <a:cs typeface="Times New Roman"/>
              </a:rPr>
              <a:t>бағалауға мүмкіндік </a:t>
            </a:r>
            <a:r>
              <a:rPr dirty="0" sz="1200" spc="-10">
                <a:latin typeface="Times New Roman"/>
                <a:cs typeface="Times New Roman"/>
              </a:rPr>
              <a:t>береді. </a:t>
            </a:r>
            <a:r>
              <a:rPr dirty="0" sz="1200">
                <a:latin typeface="Times New Roman"/>
                <a:cs typeface="Times New Roman"/>
              </a:rPr>
              <a:t>Бұл </a:t>
            </a:r>
            <a:r>
              <a:rPr dirty="0" sz="1200" spc="5">
                <a:latin typeface="Times New Roman"/>
                <a:cs typeface="Times New Roman"/>
              </a:rPr>
              <a:t>алдын-алу </a:t>
            </a:r>
            <a:r>
              <a:rPr dirty="0" sz="1200">
                <a:latin typeface="Times New Roman"/>
                <a:cs typeface="Times New Roman"/>
              </a:rPr>
              <a:t>шараларының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қажеттілігін</a:t>
            </a:r>
            <a:r>
              <a:rPr dirty="0" sz="1200">
                <a:latin typeface="Times New Roman"/>
                <a:cs typeface="Times New Roman"/>
              </a:rPr>
              <a:t> ғана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емес,</a:t>
            </a:r>
            <a:r>
              <a:rPr dirty="0" sz="1200" spc="-5">
                <a:latin typeface="Times New Roman"/>
                <a:cs typeface="Times New Roman"/>
              </a:rPr>
              <a:t> сонымен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қатар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олардың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басымдығы</a:t>
            </a:r>
            <a:r>
              <a:rPr dirty="0" sz="1200">
                <a:latin typeface="Times New Roman"/>
                <a:cs typeface="Times New Roman"/>
              </a:rPr>
              <a:t> мен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құрылымын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анықтауға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мүмкіндік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береді.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45"/>
              </a:lnSpc>
            </a:pPr>
            <a:r>
              <a:rPr dirty="0" sz="1200" spc="-10">
                <a:latin typeface="Times New Roman"/>
                <a:cs typeface="Times New Roman"/>
              </a:rPr>
              <a:t>Қауіпсіз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және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салауатты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еңбек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жағдайлары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мәселелері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жақын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немесе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ұзақ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мерзімді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перспективада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600"/>
              </a:lnSpc>
              <a:spcBef>
                <a:spcPts val="40"/>
              </a:spcBef>
            </a:pPr>
            <a:r>
              <a:rPr dirty="0" sz="1200" spc="-10">
                <a:latin typeface="Times New Roman"/>
                <a:cs typeface="Times New Roman"/>
              </a:rPr>
              <a:t>өзектілігін</a:t>
            </a:r>
            <a:r>
              <a:rPr dirty="0" sz="1200" spc="-5">
                <a:latin typeface="Times New Roman"/>
                <a:cs typeface="Times New Roman"/>
              </a:rPr>
              <a:t> жоғалтпайды.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Шынында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да,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Қазақстан</a:t>
            </a:r>
            <a:r>
              <a:rPr dirty="0" sz="1200" spc="-5">
                <a:latin typeface="Times New Roman"/>
                <a:cs typeface="Times New Roman"/>
              </a:rPr>
              <a:t> Республикасында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да,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басқа</a:t>
            </a:r>
            <a:r>
              <a:rPr dirty="0" sz="1200" spc="-5">
                <a:latin typeface="Times New Roman"/>
                <a:cs typeface="Times New Roman"/>
              </a:rPr>
              <a:t> елдерде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де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еңбекті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қорғаудың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ұзақ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тарихы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болғанына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қарамастан,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көптеген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мәселелер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шешілмей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келеді.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Бұл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көптеген </a:t>
            </a:r>
            <a:r>
              <a:rPr dirty="0" sz="1200">
                <a:latin typeface="Times New Roman"/>
                <a:cs typeface="Times New Roman"/>
              </a:rPr>
              <a:t> факторларға, </a:t>
            </a:r>
            <a:r>
              <a:rPr dirty="0" sz="1200" spc="-5">
                <a:latin typeface="Times New Roman"/>
                <a:cs typeface="Times New Roman"/>
              </a:rPr>
              <a:t>ең алдымен әлеуметтік-экономикалық дамудың деңгейі </a:t>
            </a:r>
            <a:r>
              <a:rPr dirty="0" sz="1200">
                <a:latin typeface="Times New Roman"/>
                <a:cs typeface="Times New Roman"/>
              </a:rPr>
              <a:t>мен </a:t>
            </a:r>
            <a:r>
              <a:rPr dirty="0" sz="1200" spc="-5">
                <a:latin typeface="Times New Roman"/>
                <a:cs typeface="Times New Roman"/>
              </a:rPr>
              <a:t>қарқынына, сондай-ақ </a:t>
            </a:r>
            <a:r>
              <a:rPr dirty="0" sz="1200">
                <a:latin typeface="Times New Roman"/>
                <a:cs typeface="Times New Roman"/>
              </a:rPr>
              <a:t>олар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туындайтын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жаңа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міндеттерге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байланысты.</a:t>
            </a:r>
            <a:endParaRPr sz="12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5600"/>
              </a:lnSpc>
              <a:spcBef>
                <a:spcPts val="20"/>
              </a:spcBef>
            </a:pPr>
            <a:r>
              <a:rPr dirty="0" sz="1200" spc="-5">
                <a:latin typeface="Times New Roman"/>
                <a:cs typeface="Times New Roman"/>
              </a:rPr>
              <a:t>Халықаралық ұйымдар </a:t>
            </a:r>
            <a:r>
              <a:rPr dirty="0" sz="1200">
                <a:latin typeface="Times New Roman"/>
                <a:cs typeface="Times New Roman"/>
              </a:rPr>
              <a:t>мен </a:t>
            </a:r>
            <a:r>
              <a:rPr dirty="0" sz="1200" spc="-5">
                <a:latin typeface="Times New Roman"/>
                <a:cs typeface="Times New Roman"/>
              </a:rPr>
              <a:t>мемлекеттердің </a:t>
            </a:r>
            <a:r>
              <a:rPr dirty="0" sz="1200" spc="-10">
                <a:latin typeface="Times New Roman"/>
                <a:cs typeface="Times New Roman"/>
              </a:rPr>
              <a:t>қауіпсіз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5">
                <a:latin typeface="Times New Roman"/>
                <a:cs typeface="Times New Roman"/>
              </a:rPr>
              <a:t>салауатты еңбек жағдайлары саласындағы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бақылау</a:t>
            </a:r>
            <a:r>
              <a:rPr dirty="0" sz="1200">
                <a:latin typeface="Times New Roman"/>
                <a:cs typeface="Times New Roman"/>
              </a:rPr>
              <a:t> және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қадағалау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қызметін</a:t>
            </a:r>
            <a:r>
              <a:rPr dirty="0" sz="1200">
                <a:latin typeface="Times New Roman"/>
                <a:cs typeface="Times New Roman"/>
              </a:rPr>
              <a:t> жүзеге</a:t>
            </a:r>
            <a:r>
              <a:rPr dirty="0" sz="1200" spc="5">
                <a:latin typeface="Times New Roman"/>
                <a:cs typeface="Times New Roman"/>
              </a:rPr>
              <a:t> асыру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жөніндегі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күш-жігеріне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қарамастан,</a:t>
            </a:r>
            <a:r>
              <a:rPr dirty="0" sz="1200">
                <a:latin typeface="Times New Roman"/>
                <a:cs typeface="Times New Roman"/>
              </a:rPr>
              <a:t> өндірістегі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жазатайым оқиғалар мен </a:t>
            </a:r>
            <a:r>
              <a:rPr dirty="0" sz="1200" spc="-10">
                <a:latin typeface="Times New Roman"/>
                <a:cs typeface="Times New Roman"/>
              </a:rPr>
              <a:t>кәсіптік </a:t>
            </a:r>
            <a:r>
              <a:rPr dirty="0" sz="1200" spc="-5">
                <a:latin typeface="Times New Roman"/>
                <a:cs typeface="Times New Roman"/>
              </a:rPr>
              <a:t>аурулардың саны, демек, </a:t>
            </a:r>
            <a:r>
              <a:rPr dirty="0" sz="1200" spc="5">
                <a:latin typeface="Times New Roman"/>
                <a:cs typeface="Times New Roman"/>
              </a:rPr>
              <a:t>осы </a:t>
            </a:r>
            <a:r>
              <a:rPr dirty="0" sz="1200" spc="-5">
                <a:latin typeface="Times New Roman"/>
                <a:cs typeface="Times New Roman"/>
              </a:rPr>
              <a:t>себептермен </a:t>
            </a:r>
            <a:r>
              <a:rPr dirty="0" sz="1200" spc="-10">
                <a:latin typeface="Times New Roman"/>
                <a:cs typeface="Times New Roman"/>
              </a:rPr>
              <a:t>келтірілген </a:t>
            </a:r>
            <a:r>
              <a:rPr dirty="0" sz="1200" spc="-5">
                <a:latin typeface="Times New Roman"/>
                <a:cs typeface="Times New Roman"/>
              </a:rPr>
              <a:t>экономикалық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шығындар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әлі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де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өте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жоғары.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algn="just" marL="12700" marR="9525">
              <a:lnSpc>
                <a:spcPts val="1370"/>
              </a:lnSpc>
              <a:spcBef>
                <a:spcPts val="55"/>
              </a:spcBef>
            </a:pPr>
            <a:r>
              <a:rPr dirty="0" sz="1200" spc="-5">
                <a:latin typeface="Times New Roman"/>
                <a:cs typeface="Times New Roman"/>
              </a:rPr>
              <a:t>«Гигиена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5">
                <a:latin typeface="Times New Roman"/>
                <a:cs typeface="Times New Roman"/>
              </a:rPr>
              <a:t>еңбекті қорғау» бағдарламасын зерделеу қауіпсіздік пен </a:t>
            </a:r>
            <a:r>
              <a:rPr dirty="0" sz="1200">
                <a:latin typeface="Times New Roman"/>
                <a:cs typeface="Times New Roman"/>
              </a:rPr>
              <a:t>салауатты </a:t>
            </a:r>
            <a:r>
              <a:rPr dirty="0" sz="1200" spc="-5">
                <a:latin typeface="Times New Roman"/>
                <a:cs typeface="Times New Roman"/>
              </a:rPr>
              <a:t>еңбек жағдайларын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қамтамасыз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етуге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бағытталған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бірқатар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мәселелерді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шешуге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мүмкіндік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береді.</a:t>
            </a:r>
            <a:endParaRPr sz="1200">
              <a:latin typeface="Times New Roman"/>
              <a:cs typeface="Times New Roman"/>
            </a:endParaRPr>
          </a:p>
          <a:p>
            <a:pPr algn="just" marL="12700" marR="17145" indent="448309">
              <a:lnSpc>
                <a:spcPts val="1370"/>
              </a:lnSpc>
              <a:spcBef>
                <a:spcPts val="25"/>
              </a:spcBef>
            </a:pPr>
            <a:r>
              <a:rPr dirty="0" sz="1200" spc="-5" b="1">
                <a:latin typeface="Times New Roman"/>
                <a:cs typeface="Times New Roman"/>
              </a:rPr>
              <a:t>Мақсаты: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студенттердің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өз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қызметіндегі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қауіпсіздік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туралы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түсініктерін,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сонымен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қатар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қауіпсіздік,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қызмет,</a:t>
            </a:r>
            <a:r>
              <a:rPr dirty="0" sz="1200">
                <a:latin typeface="Times New Roman"/>
                <a:cs typeface="Times New Roman"/>
              </a:rPr>
              <a:t> жұмыс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саласындағы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дағдыларды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қалыптастыру.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20"/>
              </a:lnSpc>
            </a:pPr>
            <a:r>
              <a:rPr dirty="0" sz="1200" b="1">
                <a:latin typeface="Times New Roman"/>
                <a:cs typeface="Times New Roman"/>
              </a:rPr>
              <a:t>Оқыту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тілі: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қазақ,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орыс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405"/>
              </a:lnSpc>
            </a:pPr>
            <a:r>
              <a:rPr dirty="0" sz="1200" spc="-5" b="1">
                <a:latin typeface="Times New Roman"/>
                <a:cs typeface="Times New Roman"/>
              </a:rPr>
              <a:t>Кредит көлемі: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5175" y="5628131"/>
          <a:ext cx="6854825" cy="4582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220"/>
                <a:gridCol w="1170940"/>
                <a:gridCol w="539750"/>
                <a:gridCol w="2969894"/>
                <a:gridCol w="1802129"/>
              </a:tblGrid>
              <a:tr h="70739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атауы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Кред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47320">
                        <a:lnSpc>
                          <a:spcPct val="95800"/>
                        </a:lnSpc>
                        <a:spcBef>
                          <a:spcPts val="1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ит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көле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Пәннің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қысқаша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сипаттамасы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82245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алып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ырыла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ын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оқыту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нәтижелері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985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22580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Еңбек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қауі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із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гигиенасы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Еңбек</a:t>
                      </a:r>
                      <a:r>
                        <a:rPr dirty="0" sz="1200" spc="4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пен</a:t>
                      </a:r>
                      <a:r>
                        <a:rPr dirty="0" sz="1200" spc="6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тынығуды</a:t>
                      </a:r>
                      <a:r>
                        <a:rPr dirty="0" sz="1200" spc="7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ұйымдастырудың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7150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230630" algn="l"/>
                          <a:tab pos="1657350" algn="l"/>
                          <a:tab pos="2204085" algn="l"/>
                          <a:tab pos="265366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нысандары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әдістерін,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еңбек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іс-әрекеті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үй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ерекшеліктерін,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жұмыс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кезіндегі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дене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жағдайын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зерттеу.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Еңбек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жағдайларын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сауықтыру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бойынша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практикалық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іс-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шаралар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туралы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білімді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қалыптастыру.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Еңбек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гигиенасының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ғылыми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негіздерін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әзірлеу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өндірістегі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санитарлық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еңбек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жағдайларын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реттеу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ерекшеліктерін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зерттеу.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Адам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денсаулығына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542290" algn="l"/>
                          <a:tab pos="751840" algn="l"/>
                          <a:tab pos="865505" algn="l"/>
                          <a:tab pos="1126490" algn="l"/>
                          <a:tab pos="12325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әсе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зиян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факторларды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анықтайды,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санитарлық-гигиеналық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іс-шараларды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әзірлейді.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9331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Еңбекті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340360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қор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ау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ың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қазіргі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2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заманғы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33350">
                        <a:lnSpc>
                          <a:spcPct val="96100"/>
                        </a:lnSpc>
                        <a:spcBef>
                          <a:spcPts val="2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нормативтік-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ұйым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ыру 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шылық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талаптары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Нормативтік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құқықтық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актілермен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9055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608455" algn="l"/>
                          <a:tab pos="23882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белгіленетін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еңбек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гигиенасы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қорғау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жөніндегі мемлекеттік нормативтік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ұйымдастырушылық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талаптары.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процесінде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олардың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өмірі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денсаулығын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сақтауға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бағытталған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ережелер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рәсімдері.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Жұмысшылардың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денсаулығын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сақтауға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бағытталған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ұйымдастырушылық,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санитарлық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599440" algn="l"/>
                          <a:tab pos="14097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Еңбек	гигиенасы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894715" algn="l"/>
                          <a:tab pos="962660" algn="l"/>
                          <a:tab pos="1163320" algn="l"/>
                          <a:tab pos="1297940" algn="l"/>
                          <a:tab pos="1327785" algn="l"/>
                          <a:tab pos="148526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саласындағы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нормативтік-техникалық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құжаттаманы,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қолданыстағы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	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		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ны	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65175" y="719581"/>
          <a:ext cx="6854825" cy="8622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220"/>
                <a:gridCol w="1170940"/>
                <a:gridCol w="539750"/>
                <a:gridCol w="2969894"/>
                <a:gridCol w="1802129"/>
              </a:tblGrid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гигиеналық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басқа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өлшемдер.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727075" algn="l"/>
                          <a:tab pos="13182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білімді	өзінің	кәсіби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40"/>
                        </a:spcBef>
                        <a:tabLst>
                          <a:tab pos="105410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ті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пайдаланады.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3066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94310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Өндірістік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арақа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ану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67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666750" algn="l"/>
                        </a:tabLst>
                      </a:pP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не	к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әс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іби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аурулар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905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883919" algn="l"/>
                          <a:tab pos="1548130" algn="l"/>
                          <a:tab pos="24218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низ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ртүрлі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сыртқы,</a:t>
                      </a:r>
                      <a:r>
                        <a:rPr dirty="0" sz="120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қауіпті</a:t>
                      </a:r>
                      <a:r>
                        <a:rPr dirty="0" sz="1200" spc="3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өндірістік</a:t>
                      </a:r>
                      <a:r>
                        <a:rPr dirty="0" sz="1200" spc="3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факторлардың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968375" algn="l"/>
                          <a:tab pos="1071880" algn="l"/>
                          <a:tab pos="1711325" algn="l"/>
                          <a:tab pos="2143760" algn="l"/>
                          <a:tab pos="23291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әсе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13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49960" algn="l"/>
                          <a:tab pos="21831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кезіндегі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механикалық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әсердің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нәтижесі.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13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оқиғалардың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жиынтығы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ретінде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өндірістік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жарақаттанудың</a:t>
                      </a:r>
                      <a:r>
                        <a:rPr dirty="0" sz="120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сипаттамасы</a:t>
                      </a:r>
                      <a:r>
                        <a:rPr dirty="0" sz="1200" spc="3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Екі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немесе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04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одан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да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көп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қызметкер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ауырған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кәсіби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ауру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топтық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кәсіби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ауру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деп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аталады.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Топтық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кәсіби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аурулардың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ерекшеліктері.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78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700405" algn="l"/>
                          <a:tab pos="1009015" algn="l"/>
                          <a:tab pos="136461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рұ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02870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	өн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жарақаттану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кәсіптік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95680" algn="l"/>
                          <a:tab pos="1014730" algn="l"/>
                        </a:tabLst>
                      </a:pP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  өн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24535" algn="l"/>
                          <a:tab pos="11722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оқиғаларды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тергеу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тәр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7091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тергеу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тәртібін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біледі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985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Қауіпті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өндірістердегі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еңбекті</a:t>
                      </a:r>
                      <a:r>
                        <a:rPr dirty="0" sz="1200" spc="9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қорғау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негіздері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Әр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түрлі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өндіріс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технологияларының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рөлі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9690">
                        <a:lnSpc>
                          <a:spcPct val="95700"/>
                        </a:lnSpc>
                        <a:spcBef>
                          <a:spcPts val="3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мәнін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анықтау.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Негізгі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өндірістерде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еңбекті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қорғау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бойынша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негізгі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білімді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қалыптастыру.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Өндірістің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техникалық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жабдықтарын,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өнеркәсіптік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кәсіпорындар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өндірісінің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технологияларын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зерттеу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бойынша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теориялық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дайындық.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960">
                        <a:lnSpc>
                          <a:spcPct val="956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Еңбек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қызметінің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қауіпсіздігі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талаптарын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ескере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отырып,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өндірістегі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технологиялық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процестерді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бақылау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басқару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әдістері.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  <a:tabLst>
                          <a:tab pos="114554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Жұмыс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режимін,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95600"/>
                        </a:lnSpc>
                        <a:spcBef>
                          <a:spcPts val="4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өндірістік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жарақаттану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кәсіптік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аурулардың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алдын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жөніндегі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іс-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шараларды</a:t>
                      </a:r>
                      <a:r>
                        <a:rPr dirty="0" sz="1200" spc="38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3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әзірлеуді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ct val="95900"/>
                        </a:lnSpc>
                        <a:tabLst>
                          <a:tab pos="1230630" algn="l"/>
                          <a:tab pos="1313815" algn="l"/>
                          <a:tab pos="140970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тал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қорғауды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өн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технологияларында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қолданылатын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әдістерді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987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Тіршілік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218440">
                        <a:lnSpc>
                          <a:spcPct val="95700"/>
                        </a:lnSpc>
                        <a:spcBef>
                          <a:spcPts val="3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қауіпсіздігі,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еңбекті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қорғаудың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теориялық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негіздері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Биологиялық,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химиялық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физикалық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055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694690" algn="l"/>
                          <a:tab pos="1005840" algn="l"/>
                          <a:tab pos="1184275" algn="l"/>
                          <a:tab pos="1328420" algn="l"/>
                          <a:tab pos="1355090" algn="l"/>
                          <a:tab pos="1836420" algn="l"/>
                          <a:tab pos="2256790" algn="l"/>
                          <a:tab pos="2364105" algn="l"/>
                          <a:tab pos="2482850" algn="l"/>
                          <a:tab pos="260985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ік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қауіпсіздігі,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еңбекті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қорғау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гигиена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бөлімдері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бойынша теориялық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дайындық.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	н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заңдары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тіршілік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қауіпсіздігі,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еңбекті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р.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Қоршаған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ортаның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қолайсыз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әсерінен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жеке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ұжымдық қорғаныс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құралдары.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Зерттелетін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объектілерді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566420" algn="l"/>
                          <a:tab pos="730885" algn="l"/>
                          <a:tab pos="761365" algn="l"/>
                          <a:tab pos="956310" algn="l"/>
                          <a:tab pos="1020444" algn="l"/>
                          <a:tab pos="1057275" algn="l"/>
                          <a:tab pos="1090295" algn="l"/>
                          <a:tab pos="1111250" algn="l"/>
                          <a:tab pos="1172210" algn="l"/>
                          <a:tab pos="1407160" algn="l"/>
                        </a:tabLst>
                      </a:pP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				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тұрғысынан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сараптамалық-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тал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	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рта	ү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ік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Кәсіби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қызмет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саласында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785">
                        <a:lnSpc>
                          <a:spcPct val="95600"/>
                        </a:lnSpc>
                        <a:spcBef>
                          <a:spcPts val="40"/>
                        </a:spcBef>
                        <a:tabLst>
                          <a:tab pos="960119" algn="l"/>
                          <a:tab pos="15259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өмір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тіршілігінің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қауіпсіздігін,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еңбекті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қорғау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гигиенаны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spcBef>
                          <a:spcPts val="55"/>
                        </a:spcBef>
                        <a:tabLst>
                          <a:tab pos="129476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әсе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тал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62025" algn="l"/>
                          <a:tab pos="117919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ртан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әсе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tabLst>
                          <a:tab pos="667385" algn="l"/>
                          <a:tab pos="148653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ры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құралдарын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69430" cy="4766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405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Minor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Гигиена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и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охрана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труда»</a:t>
            </a:r>
            <a:endParaRPr sz="1200">
              <a:latin typeface="Times New Roman"/>
              <a:cs typeface="Times New Roman"/>
            </a:endParaRPr>
          </a:p>
          <a:p>
            <a:pPr algn="just" marL="12700" marR="7620" indent="448309">
              <a:lnSpc>
                <a:spcPct val="95600"/>
              </a:lnSpc>
              <a:spcBef>
                <a:spcPts val="25"/>
              </a:spcBef>
            </a:pPr>
            <a:r>
              <a:rPr dirty="0" sz="1200" spc="-10" b="1">
                <a:latin typeface="Times New Roman"/>
                <a:cs typeface="Times New Roman"/>
              </a:rPr>
              <a:t>Общее </a:t>
            </a:r>
            <a:r>
              <a:rPr dirty="0" sz="1200" spc="-5" b="1">
                <a:latin typeface="Times New Roman"/>
                <a:cs typeface="Times New Roman"/>
              </a:rPr>
              <a:t>описание (актуальность): </a:t>
            </a:r>
            <a:r>
              <a:rPr dirty="0" sz="1200">
                <a:latin typeface="Times New Roman"/>
                <a:cs typeface="Times New Roman"/>
              </a:rPr>
              <a:t>основным </a:t>
            </a:r>
            <a:r>
              <a:rPr dirty="0" sz="1200" spc="-5">
                <a:latin typeface="Times New Roman"/>
                <a:cs typeface="Times New Roman"/>
              </a:rPr>
              <a:t>направлением гигиены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охраны </a:t>
            </a:r>
            <a:r>
              <a:rPr dirty="0" sz="1200" spc="-10">
                <a:latin typeface="Times New Roman"/>
                <a:cs typeface="Times New Roman"/>
              </a:rPr>
              <a:t>труда </a:t>
            </a:r>
            <a:r>
              <a:rPr dirty="0" sz="1200">
                <a:latin typeface="Times New Roman"/>
                <a:cs typeface="Times New Roman"/>
              </a:rPr>
              <a:t>является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снижение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уровня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действия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неблагоприятных</a:t>
            </a:r>
            <a:r>
              <a:rPr dirty="0" sz="1200">
                <a:latin typeface="Times New Roman"/>
                <a:cs typeface="Times New Roman"/>
              </a:rPr>
              <a:t> факторов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для</a:t>
            </a:r>
            <a:r>
              <a:rPr dirty="0" sz="1200" spc="-5">
                <a:latin typeface="Times New Roman"/>
                <a:cs typeface="Times New Roman"/>
              </a:rPr>
              <a:t> предупреждения</a:t>
            </a:r>
            <a:r>
              <a:rPr dirty="0" sz="1200">
                <a:latin typeface="Times New Roman"/>
                <a:cs typeface="Times New Roman"/>
              </a:rPr>
              <a:t> производственно-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обусловленных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профессиональных заболеваний работника, которые </a:t>
            </a:r>
            <a:r>
              <a:rPr dirty="0" sz="1200" spc="-10">
                <a:latin typeface="Times New Roman"/>
                <a:cs typeface="Times New Roman"/>
              </a:rPr>
              <a:t>необходимо </a:t>
            </a:r>
            <a:r>
              <a:rPr dirty="0" sz="1200" spc="-5">
                <a:latin typeface="Times New Roman"/>
                <a:cs typeface="Times New Roman"/>
              </a:rPr>
              <a:t>рассматривать как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существенную интегральную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характеристику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здоровья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работающих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-5">
                <a:latin typeface="Times New Roman"/>
                <a:cs typeface="Times New Roman"/>
              </a:rPr>
              <a:t> целом.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700"/>
              </a:lnSpc>
              <a:spcBef>
                <a:spcPts val="20"/>
              </a:spcBef>
            </a:pPr>
            <a:r>
              <a:rPr dirty="0" sz="1200">
                <a:latin typeface="Times New Roman"/>
                <a:cs typeface="Times New Roman"/>
              </a:rPr>
              <a:t>В связи с </a:t>
            </a:r>
            <a:r>
              <a:rPr dirty="0" sz="1200" spc="-5">
                <a:latin typeface="Times New Roman"/>
                <a:cs typeface="Times New Roman"/>
              </a:rPr>
              <a:t>этим особую </a:t>
            </a:r>
            <a:r>
              <a:rPr dirty="0" sz="1200">
                <a:latin typeface="Times New Roman"/>
                <a:cs typeface="Times New Roman"/>
              </a:rPr>
              <a:t>актуальность в </a:t>
            </a:r>
            <a:r>
              <a:rPr dirty="0" sz="1200" spc="-5">
                <a:latin typeface="Times New Roman"/>
                <a:cs typeface="Times New Roman"/>
              </a:rPr>
              <a:t>гигиене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охране труда приобрело направление </a:t>
            </a:r>
            <a:r>
              <a:rPr dirty="0" sz="1200" spc="-10">
                <a:latin typeface="Times New Roman"/>
                <a:cs typeface="Times New Roman"/>
              </a:rPr>
              <a:t>по </a:t>
            </a:r>
            <a:r>
              <a:rPr dirty="0" sz="1200" spc="-5">
                <a:latin typeface="Times New Roman"/>
                <a:cs typeface="Times New Roman"/>
              </a:rPr>
              <a:t>своевременной </a:t>
            </a:r>
            <a:r>
              <a:rPr dirty="0" sz="1200">
                <a:latin typeface="Times New Roman"/>
                <a:cs typeface="Times New Roman"/>
              </a:rPr>
              <a:t> оценке </a:t>
            </a:r>
            <a:r>
              <a:rPr dirty="0" sz="1200" spc="-5">
                <a:latin typeface="Times New Roman"/>
                <a:cs typeface="Times New Roman"/>
              </a:rPr>
              <a:t>структуры</a:t>
            </a:r>
            <a:r>
              <a:rPr dirty="0" sz="1200">
                <a:latin typeface="Times New Roman"/>
                <a:cs typeface="Times New Roman"/>
              </a:rPr>
              <a:t> и </a:t>
            </a:r>
            <a:r>
              <a:rPr dirty="0" sz="1200" spc="-5">
                <a:latin typeface="Times New Roman"/>
                <a:cs typeface="Times New Roman"/>
              </a:rPr>
              <a:t>степени </a:t>
            </a:r>
            <a:r>
              <a:rPr dirty="0" sz="1200">
                <a:latin typeface="Times New Roman"/>
                <a:cs typeface="Times New Roman"/>
              </a:rPr>
              <a:t>опасности </a:t>
            </a:r>
            <a:r>
              <a:rPr dirty="0" sz="1200" spc="-5">
                <a:latin typeface="Times New Roman"/>
                <a:cs typeface="Times New Roman"/>
              </a:rPr>
              <a:t>возможных производственных факторов риска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для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здоровья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работающих. Именно такой подход позволяет оценить реальные техногенные нагрузки </a:t>
            </a:r>
            <a:r>
              <a:rPr dirty="0" sz="1200">
                <a:latin typeface="Times New Roman"/>
                <a:cs typeface="Times New Roman"/>
              </a:rPr>
              <a:t>и их факторное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влияние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функциональное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состояние</a:t>
            </a:r>
            <a:r>
              <a:rPr dirty="0" sz="1200">
                <a:latin typeface="Times New Roman"/>
                <a:cs typeface="Times New Roman"/>
              </a:rPr>
              <a:t> 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здоровье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работающих.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Это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конечном</a:t>
            </a:r>
            <a:r>
              <a:rPr dirty="0" sz="1200">
                <a:latin typeface="Times New Roman"/>
                <a:cs typeface="Times New Roman"/>
              </a:rPr>
              <a:t> итоге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позволяет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обосновать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только</a:t>
            </a:r>
            <a:r>
              <a:rPr dirty="0" sz="1200" spc="-5">
                <a:latin typeface="Times New Roman"/>
                <a:cs typeface="Times New Roman"/>
              </a:rPr>
              <a:t> необходимость</a:t>
            </a:r>
            <a:r>
              <a:rPr dirty="0" sz="1200">
                <a:latin typeface="Times New Roman"/>
                <a:cs typeface="Times New Roman"/>
              </a:rPr>
              <a:t> мер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профилактики,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но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определить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их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приоритетность</a:t>
            </a:r>
            <a:r>
              <a:rPr dirty="0" sz="1200">
                <a:latin typeface="Times New Roman"/>
                <a:cs typeface="Times New Roman"/>
              </a:rPr>
              <a:t> 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структуру.</a:t>
            </a:r>
            <a:endParaRPr sz="12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5800"/>
              </a:lnSpc>
              <a:spcBef>
                <a:spcPts val="10"/>
              </a:spcBef>
            </a:pPr>
            <a:r>
              <a:rPr dirty="0" sz="1200" spc="-5">
                <a:latin typeface="Times New Roman"/>
                <a:cs typeface="Times New Roman"/>
              </a:rPr>
              <a:t>Проблематика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безопасных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здоровых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условий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труда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не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потеряет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своей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актуальности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ни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ближайшей,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ни в </a:t>
            </a:r>
            <a:r>
              <a:rPr dirty="0" sz="1200" spc="-5">
                <a:latin typeface="Times New Roman"/>
                <a:cs typeface="Times New Roman"/>
              </a:rPr>
              <a:t>долгосрочной перспективе. </a:t>
            </a:r>
            <a:r>
              <a:rPr dirty="0" sz="1200" spc="-10">
                <a:latin typeface="Times New Roman"/>
                <a:cs typeface="Times New Roman"/>
              </a:rPr>
              <a:t>Ведь, </a:t>
            </a:r>
            <a:r>
              <a:rPr dirty="0" sz="1200" spc="-5">
                <a:latin typeface="Times New Roman"/>
                <a:cs typeface="Times New Roman"/>
              </a:rPr>
              <a:t>несмотря </a:t>
            </a:r>
            <a:r>
              <a:rPr dirty="0" sz="1200">
                <a:latin typeface="Times New Roman"/>
                <a:cs typeface="Times New Roman"/>
              </a:rPr>
              <a:t>на </a:t>
            </a:r>
            <a:r>
              <a:rPr dirty="0" sz="1200" spc="-10">
                <a:latin typeface="Times New Roman"/>
                <a:cs typeface="Times New Roman"/>
              </a:rPr>
              <a:t>длительную </a:t>
            </a:r>
            <a:r>
              <a:rPr dirty="0" sz="1200">
                <a:latin typeface="Times New Roman"/>
                <a:cs typeface="Times New Roman"/>
              </a:rPr>
              <a:t>историю </a:t>
            </a:r>
            <a:r>
              <a:rPr dirty="0" sz="1200" spc="-5">
                <a:latin typeface="Times New Roman"/>
                <a:cs typeface="Times New Roman"/>
              </a:rPr>
              <a:t>функционирования охраны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труда </a:t>
            </a:r>
            <a:r>
              <a:rPr dirty="0" sz="1200">
                <a:latin typeface="Times New Roman"/>
                <a:cs typeface="Times New Roman"/>
              </a:rPr>
              <a:t>как в </a:t>
            </a:r>
            <a:r>
              <a:rPr dirty="0" sz="1200" spc="-10">
                <a:latin typeface="Times New Roman"/>
                <a:cs typeface="Times New Roman"/>
              </a:rPr>
              <a:t>Республике </a:t>
            </a:r>
            <a:r>
              <a:rPr dirty="0" sz="1200" spc="-5">
                <a:latin typeface="Times New Roman"/>
                <a:cs typeface="Times New Roman"/>
              </a:rPr>
              <a:t>Казахстан, </a:t>
            </a:r>
            <a:r>
              <a:rPr dirty="0" sz="1200">
                <a:latin typeface="Times New Roman"/>
                <a:cs typeface="Times New Roman"/>
              </a:rPr>
              <a:t>так и в </a:t>
            </a:r>
            <a:r>
              <a:rPr dirty="0" sz="1200" spc="-5">
                <a:latin typeface="Times New Roman"/>
                <a:cs typeface="Times New Roman"/>
              </a:rPr>
              <a:t>иных странах, многие </a:t>
            </a:r>
            <a:r>
              <a:rPr dirty="0" sz="1200" spc="-10">
                <a:latin typeface="Times New Roman"/>
                <a:cs typeface="Times New Roman"/>
              </a:rPr>
              <a:t>проблемы </a:t>
            </a:r>
            <a:r>
              <a:rPr dirty="0" sz="1200">
                <a:latin typeface="Times New Roman"/>
                <a:cs typeface="Times New Roman"/>
              </a:rPr>
              <a:t>остаются </a:t>
            </a:r>
            <a:r>
              <a:rPr dirty="0" sz="1200" spc="-5">
                <a:latin typeface="Times New Roman"/>
                <a:cs typeface="Times New Roman"/>
              </a:rPr>
              <a:t>нерешенными. </a:t>
            </a:r>
            <a:r>
              <a:rPr dirty="0" sz="1200" spc="-10">
                <a:latin typeface="Times New Roman"/>
                <a:cs typeface="Times New Roman"/>
              </a:rPr>
              <a:t>Это </a:t>
            </a:r>
            <a:r>
              <a:rPr dirty="0" sz="1200" spc="-5">
                <a:latin typeface="Times New Roman"/>
                <a:cs typeface="Times New Roman"/>
              </a:rPr>
              <a:t> обусловлено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множеством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факторов,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прежде</a:t>
            </a:r>
            <a:r>
              <a:rPr dirty="0" sz="1200" spc="-5">
                <a:latin typeface="Times New Roman"/>
                <a:cs typeface="Times New Roman"/>
              </a:rPr>
              <a:t> всего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уровнем</a:t>
            </a:r>
            <a:r>
              <a:rPr dirty="0" sz="1200">
                <a:latin typeface="Times New Roman"/>
                <a:cs typeface="Times New Roman"/>
              </a:rPr>
              <a:t> 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темпами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социально-экономического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развития,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а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также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новыми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вызовами, которые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они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формируют.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45"/>
              </a:lnSpc>
            </a:pPr>
            <a:r>
              <a:rPr dirty="0" sz="1200">
                <a:latin typeface="Times New Roman"/>
                <a:cs typeface="Times New Roman"/>
              </a:rPr>
              <a:t>Несмотря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предпринимаемые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международными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организациями,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государствами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усилия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по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созданию</a:t>
            </a:r>
            <a:endParaRPr sz="1200">
              <a:latin typeface="Times New Roman"/>
              <a:cs typeface="Times New Roman"/>
            </a:endParaRPr>
          </a:p>
          <a:p>
            <a:pPr algn="just" marL="12700" marR="10795">
              <a:lnSpc>
                <a:spcPct val="95600"/>
              </a:lnSpc>
              <a:spcBef>
                <a:spcPts val="45"/>
              </a:spcBef>
            </a:pPr>
            <a:r>
              <a:rPr dirty="0" sz="1200" spc="-5">
                <a:latin typeface="Times New Roman"/>
                <a:cs typeface="Times New Roman"/>
              </a:rPr>
              <a:t>нормативной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базы</a:t>
            </a:r>
            <a:r>
              <a:rPr dirty="0" sz="1200">
                <a:latin typeface="Times New Roman"/>
                <a:cs typeface="Times New Roman"/>
              </a:rPr>
              <a:t> 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осуществлению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контрольно-надзорной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деятельности</a:t>
            </a:r>
            <a:r>
              <a:rPr dirty="0" sz="1200">
                <a:latin typeface="Times New Roman"/>
                <a:cs typeface="Times New Roman"/>
              </a:rPr>
              <a:t> 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сфере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безопасных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здоровых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условий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труда,</a:t>
            </a:r>
            <a:r>
              <a:rPr dirty="0" sz="1200" spc="-5">
                <a:latin typeface="Times New Roman"/>
                <a:cs typeface="Times New Roman"/>
              </a:rPr>
              <a:t> количество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несчастных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случаев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производстве</a:t>
            </a:r>
            <a:r>
              <a:rPr dirty="0" sz="1200">
                <a:latin typeface="Times New Roman"/>
                <a:cs typeface="Times New Roman"/>
              </a:rPr>
              <a:t> 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профессиональных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заболеваний, </a:t>
            </a:r>
            <a:r>
              <a:rPr dirty="0" sz="1200" spc="-15">
                <a:latin typeface="Times New Roman"/>
                <a:cs typeface="Times New Roman"/>
              </a:rPr>
              <a:t>а, </a:t>
            </a:r>
            <a:r>
              <a:rPr dirty="0" sz="1200" spc="-5">
                <a:latin typeface="Times New Roman"/>
                <a:cs typeface="Times New Roman"/>
              </a:rPr>
              <a:t>следовательно,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экономические </a:t>
            </a:r>
            <a:r>
              <a:rPr dirty="0" sz="1200">
                <a:latin typeface="Times New Roman"/>
                <a:cs typeface="Times New Roman"/>
              </a:rPr>
              <a:t>потери, </a:t>
            </a:r>
            <a:r>
              <a:rPr dirty="0" sz="1200" spc="-5">
                <a:latin typeface="Times New Roman"/>
                <a:cs typeface="Times New Roman"/>
              </a:rPr>
              <a:t>вызванные указанными причинами, </a:t>
            </a:r>
            <a:r>
              <a:rPr dirty="0" sz="1200">
                <a:latin typeface="Times New Roman"/>
                <a:cs typeface="Times New Roman"/>
              </a:rPr>
              <a:t>все еще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крайне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высоки.</a:t>
            </a:r>
            <a:endParaRPr sz="1200">
              <a:latin typeface="Times New Roman"/>
              <a:cs typeface="Times New Roman"/>
            </a:endParaRPr>
          </a:p>
          <a:p>
            <a:pPr algn="just" marL="12700" marR="10160">
              <a:lnSpc>
                <a:spcPts val="1370"/>
              </a:lnSpc>
              <a:spcBef>
                <a:spcPts val="55"/>
              </a:spcBef>
            </a:pPr>
            <a:r>
              <a:rPr dirty="0" sz="1200" spc="-5">
                <a:latin typeface="Times New Roman"/>
                <a:cs typeface="Times New Roman"/>
              </a:rPr>
              <a:t>Изучение </a:t>
            </a:r>
            <a:r>
              <a:rPr dirty="0" sz="1200">
                <a:latin typeface="Times New Roman"/>
                <a:cs typeface="Times New Roman"/>
              </a:rPr>
              <a:t>программы </a:t>
            </a:r>
            <a:r>
              <a:rPr dirty="0" sz="1200" spc="-10">
                <a:latin typeface="Times New Roman"/>
                <a:cs typeface="Times New Roman"/>
              </a:rPr>
              <a:t>Minor </a:t>
            </a:r>
            <a:r>
              <a:rPr dirty="0" sz="1200" spc="-5">
                <a:latin typeface="Times New Roman"/>
                <a:cs typeface="Times New Roman"/>
              </a:rPr>
              <a:t>«Гигиена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охрана труда» </a:t>
            </a:r>
            <a:r>
              <a:rPr dirty="0" sz="1200">
                <a:latin typeface="Times New Roman"/>
                <a:cs typeface="Times New Roman"/>
              </a:rPr>
              <a:t>позволит </a:t>
            </a:r>
            <a:r>
              <a:rPr dirty="0" sz="1200" spc="-5">
                <a:latin typeface="Times New Roman"/>
                <a:cs typeface="Times New Roman"/>
              </a:rPr>
              <a:t>решить </a:t>
            </a:r>
            <a:r>
              <a:rPr dirty="0" sz="1200">
                <a:latin typeface="Times New Roman"/>
                <a:cs typeface="Times New Roman"/>
              </a:rPr>
              <a:t>ряд </a:t>
            </a:r>
            <a:r>
              <a:rPr dirty="0" sz="1200" spc="-5">
                <a:latin typeface="Times New Roman"/>
                <a:cs typeface="Times New Roman"/>
              </a:rPr>
              <a:t>задач, направленных </a:t>
            </a:r>
            <a:r>
              <a:rPr dirty="0" sz="1200">
                <a:latin typeface="Times New Roman"/>
                <a:cs typeface="Times New Roman"/>
              </a:rPr>
              <a:t>на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обеспечение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безопасности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здоровых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условий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труда.</a:t>
            </a:r>
            <a:endParaRPr sz="1200">
              <a:latin typeface="Times New Roman"/>
              <a:cs typeface="Times New Roman"/>
            </a:endParaRPr>
          </a:p>
          <a:p>
            <a:pPr algn="just" marL="12700" marR="15875" indent="448309">
              <a:lnSpc>
                <a:spcPts val="1370"/>
              </a:lnSpc>
              <a:spcBef>
                <a:spcPts val="20"/>
              </a:spcBef>
            </a:pPr>
            <a:r>
              <a:rPr dirty="0" sz="1200" b="1">
                <a:latin typeface="Times New Roman"/>
                <a:cs typeface="Times New Roman"/>
              </a:rPr>
              <a:t>Цель: </a:t>
            </a:r>
            <a:r>
              <a:rPr dirty="0" sz="1200" spc="-5">
                <a:latin typeface="Times New Roman"/>
                <a:cs typeface="Times New Roman"/>
              </a:rPr>
              <a:t>формирование </a:t>
            </a:r>
            <a:r>
              <a:rPr dirty="0" sz="1200">
                <a:latin typeface="Times New Roman"/>
                <a:cs typeface="Times New Roman"/>
              </a:rPr>
              <a:t>у студентов </a:t>
            </a:r>
            <a:r>
              <a:rPr dirty="0" sz="1200" spc="-5">
                <a:latin typeface="Times New Roman"/>
                <a:cs typeface="Times New Roman"/>
              </a:rPr>
              <a:t>понятий безопасности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5">
                <a:latin typeface="Times New Roman"/>
                <a:cs typeface="Times New Roman"/>
              </a:rPr>
              <a:t>сфере </a:t>
            </a:r>
            <a:r>
              <a:rPr dirty="0" sz="1200">
                <a:latin typeface="Times New Roman"/>
                <a:cs typeface="Times New Roman"/>
              </a:rPr>
              <a:t>своей </a:t>
            </a:r>
            <a:r>
              <a:rPr dirty="0" sz="1200" spc="-5">
                <a:latin typeface="Times New Roman"/>
                <a:cs typeface="Times New Roman"/>
              </a:rPr>
              <a:t>деятельности, </a:t>
            </a:r>
            <a:r>
              <a:rPr dirty="0" sz="1200">
                <a:latin typeface="Times New Roman"/>
                <a:cs typeface="Times New Roman"/>
              </a:rPr>
              <a:t>а </a:t>
            </a:r>
            <a:r>
              <a:rPr dirty="0" sz="1200" spc="-10">
                <a:latin typeface="Times New Roman"/>
                <a:cs typeface="Times New Roman"/>
              </a:rPr>
              <a:t>также </a:t>
            </a:r>
            <a:r>
              <a:rPr dirty="0" sz="1200" spc="-5">
                <a:latin typeface="Times New Roman"/>
                <a:cs typeface="Times New Roman"/>
              </a:rPr>
              <a:t> умений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навыков</a:t>
            </a:r>
            <a:r>
              <a:rPr dirty="0" sz="1200">
                <a:latin typeface="Times New Roman"/>
                <a:cs typeface="Times New Roman"/>
              </a:rPr>
              <a:t> в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области</a:t>
            </a:r>
            <a:r>
              <a:rPr dirty="0" sz="1200" spc="-5">
                <a:latin typeface="Times New Roman"/>
                <a:cs typeface="Times New Roman"/>
              </a:rPr>
              <a:t> обеспечения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безопасности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услуг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выполняемых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работ.</a:t>
            </a:r>
            <a:endParaRPr sz="1200">
              <a:latin typeface="Times New Roman"/>
              <a:cs typeface="Times New Roman"/>
            </a:endParaRPr>
          </a:p>
          <a:p>
            <a:pPr algn="just" marL="12700" marR="4358005">
              <a:lnSpc>
                <a:spcPts val="1370"/>
              </a:lnSpc>
              <a:spcBef>
                <a:spcPts val="45"/>
              </a:spcBef>
            </a:pPr>
            <a:r>
              <a:rPr dirty="0" sz="1200" spc="-5" b="1">
                <a:latin typeface="Times New Roman"/>
                <a:cs typeface="Times New Roman"/>
              </a:rPr>
              <a:t>Язык обучения: </a:t>
            </a:r>
            <a:r>
              <a:rPr dirty="0" sz="1200" spc="-10" b="1">
                <a:latin typeface="Times New Roman"/>
                <a:cs typeface="Times New Roman"/>
              </a:rPr>
              <a:t>казахский, </a:t>
            </a:r>
            <a:r>
              <a:rPr dirty="0" sz="1200" spc="-5" b="1">
                <a:latin typeface="Times New Roman"/>
                <a:cs typeface="Times New Roman"/>
              </a:rPr>
              <a:t>русский </a:t>
            </a:r>
            <a:r>
              <a:rPr dirty="0" sz="1200" spc="-28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Объём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кредитов: </a:t>
            </a:r>
            <a:r>
              <a:rPr dirty="0" sz="1200" b="1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5175" y="5628131"/>
          <a:ext cx="6943090" cy="4582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220"/>
                <a:gridCol w="1259205"/>
                <a:gridCol w="631189"/>
                <a:gridCol w="2250440"/>
                <a:gridCol w="2430145"/>
              </a:tblGrid>
              <a:tr h="533653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63195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нование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Кол-во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73660">
                        <a:lnSpc>
                          <a:spcPts val="1370"/>
                        </a:lnSpc>
                        <a:spcBef>
                          <a:spcPts val="1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кр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ит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0325">
                        <a:lnSpc>
                          <a:spcPts val="1390"/>
                        </a:lnSpc>
                        <a:spcBef>
                          <a:spcPts val="15"/>
                        </a:spcBef>
                        <a:tabLst>
                          <a:tab pos="1544955" algn="l"/>
                        </a:tabLst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кое	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пи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ание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785">
                        <a:lnSpc>
                          <a:spcPts val="1390"/>
                        </a:lnSpc>
                        <a:spcBef>
                          <a:spcPts val="15"/>
                        </a:spcBef>
                        <a:tabLst>
                          <a:tab pos="1562735" algn="l"/>
                        </a:tabLst>
                      </a:pPr>
                      <a:r>
                        <a:rPr dirty="0" sz="1200" spc="20" b="1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ру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емы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е	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зу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обучения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037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096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10807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зоп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гигиена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труда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223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862330" algn="l"/>
                          <a:tab pos="1389380" algn="l"/>
                          <a:tab pos="16484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</a:t>
                      </a:r>
                      <a:r>
                        <a:rPr dirty="0" sz="1200" spc="-1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рм	и	</a:t>
                      </a:r>
                      <a:r>
                        <a:rPr dirty="0" sz="1200" spc="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ов  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организации</a:t>
                      </a:r>
                      <a:r>
                        <a:rPr dirty="0" sz="1200" spc="6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труда</a:t>
                      </a:r>
                      <a:r>
                        <a:rPr dirty="0" sz="1200" spc="59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отдыха,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76350" algn="l"/>
                        </a:tabLst>
                      </a:pP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состояния</a:t>
                      </a:r>
                      <a:r>
                        <a:rPr dirty="0" sz="1200" spc="-1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организма</a:t>
                      </a:r>
                      <a:r>
                        <a:rPr dirty="0" sz="1200" spc="1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процессе </a:t>
                      </a:r>
                      <a:r>
                        <a:rPr dirty="0" sz="1200" spc="-28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й	</a:t>
                      </a:r>
                      <a:r>
                        <a:rPr dirty="0" sz="1200" spc="-1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ятель</a:t>
                      </a:r>
                      <a:r>
                        <a:rPr dirty="0" sz="1200" spc="-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956310" algn="l"/>
                          <a:tab pos="1291590" algn="l"/>
                        </a:tabLst>
                      </a:pPr>
                      <a:r>
                        <a:rPr dirty="0" sz="1200" spc="-2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тера	и	</a:t>
                      </a:r>
                      <a:r>
                        <a:rPr dirty="0" sz="1200" spc="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тей  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движений,</a:t>
                      </a:r>
                      <a:r>
                        <a:rPr dirty="0" sz="1200" spc="16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положений</a:t>
                      </a:r>
                      <a:r>
                        <a:rPr dirty="0" sz="1200" spc="16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тела</a:t>
                      </a:r>
                      <a:r>
                        <a:rPr dirty="0" sz="1200" spc="13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при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работе.</a:t>
                      </a:r>
                      <a:r>
                        <a:rPr dirty="0" sz="1200" spc="2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Формирование</a:t>
                      </a:r>
                      <a:r>
                        <a:rPr dirty="0" sz="1200" spc="21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знаний </a:t>
                      </a:r>
                      <a:r>
                        <a:rPr dirty="0" sz="1200" spc="-28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практических</a:t>
                      </a:r>
                      <a:r>
                        <a:rPr dirty="0" sz="1200" spc="47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мероприятий</a:t>
                      </a:r>
                      <a:r>
                        <a:rPr dirty="0" sz="1200" spc="484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91590" algn="l"/>
                        </a:tabLst>
                      </a:pP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оздоровлению</a:t>
                      </a:r>
                      <a:r>
                        <a:rPr dirty="0" sz="1200" spc="6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условий</a:t>
                      </a:r>
                      <a:r>
                        <a:rPr dirty="0" sz="1200" spc="5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труда. </a:t>
                      </a:r>
                      <a:r>
                        <a:rPr dirty="0" sz="1200" spc="-28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ние	</a:t>
                      </a:r>
                      <a:r>
                        <a:rPr dirty="0" sz="1200" spc="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3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тей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19810" algn="l"/>
                          <a:tab pos="1172210" algn="l"/>
                          <a:tab pos="1802764" algn="l"/>
                          <a:tab pos="2092960" algn="l"/>
                        </a:tabLst>
                      </a:pP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зр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и	н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х	</a:t>
                      </a:r>
                      <a:r>
                        <a:rPr dirty="0" sz="1200" spc="2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нов  </a:t>
                      </a:r>
                      <a:r>
                        <a:rPr dirty="0" sz="1200" spc="1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ны		тр</a:t>
                      </a:r>
                      <a:r>
                        <a:rPr dirty="0" sz="1200" spc="-4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а		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</a:pP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регламентирования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санитарных </a:t>
                      </a:r>
                      <a:r>
                        <a:rPr dirty="0" sz="1200" spc="-28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условий</a:t>
                      </a:r>
                      <a:r>
                        <a:rPr dirty="0" sz="1200" spc="1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труда</a:t>
                      </a:r>
                      <a:r>
                        <a:rPr dirty="0" sz="1200" spc="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производстве.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15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193165" algn="l"/>
                          <a:tab pos="2204085" algn="l"/>
                        </a:tabLst>
                      </a:pPr>
                      <a:r>
                        <a:rPr dirty="0" sz="1200" spc="-5" i="1">
                          <a:latin typeface="Times New Roman"/>
                          <a:cs typeface="Times New Roman"/>
                        </a:rPr>
                        <a:t>Умеет </a:t>
                      </a:r>
                      <a:r>
                        <a:rPr dirty="0" sz="1200" i="1">
                          <a:latin typeface="Times New Roman"/>
                          <a:cs typeface="Times New Roman"/>
                        </a:rPr>
                        <a:t>разрабатывать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санитарно-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651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17930" algn="l"/>
                          <a:tab pos="1960880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ию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	тр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06450" algn="l"/>
                          <a:tab pos="1025525" algn="l"/>
                          <a:tab pos="176212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(в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и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отрицательно</a:t>
                      </a:r>
                      <a:r>
                        <a:rPr dirty="0" sz="1200" spc="3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воздействующие</a:t>
                      </a:r>
                      <a:r>
                        <a:rPr dirty="0" sz="1200" spc="3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здоровье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человека.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2547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1594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Производственн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ый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травматизм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1303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заболеваемость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286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Производственная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травма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как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следствие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действия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53479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различных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внешних,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опасных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произ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13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32840" algn="l"/>
                          <a:tab pos="1206500" algn="l"/>
                          <a:tab pos="164465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льтат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	при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76935" algn="l"/>
                          <a:tab pos="1135380" algn="l"/>
                          <a:tab pos="1327785" algn="l"/>
                          <a:tab pos="211328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ниях	или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	с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Характеристика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78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630555" algn="l"/>
                          <a:tab pos="1111885" algn="l"/>
                          <a:tab pos="155765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льно-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имы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нь		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5"/>
                        </a:lnSpc>
                        <a:tabLst>
                          <a:tab pos="17824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фактора,	причины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ct val="95800"/>
                        </a:lnSpc>
                        <a:spcBef>
                          <a:spcPts val="25"/>
                        </a:spcBef>
                        <a:tabLst>
                          <a:tab pos="18307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производственного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травматизма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ря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расследования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учета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несчастных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случаев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производстве.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65175" y="719581"/>
          <a:ext cx="6943090" cy="9500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220"/>
                <a:gridCol w="1259205"/>
                <a:gridCol w="631189"/>
                <a:gridCol w="2250440"/>
                <a:gridCol w="2430145"/>
              </a:tblGrid>
              <a:tr h="1058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производственного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травматизма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960">
                        <a:lnSpc>
                          <a:spcPct val="959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совокупности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несчастных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случаев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производстве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(предприятии).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Особенности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групповых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профессиональных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заболеваний.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8448">
                <a:tc>
                  <a:txBody>
                    <a:bodyPr/>
                    <a:lstStyle/>
                    <a:p>
                      <a:pPr marL="10985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Современные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ct val="95600"/>
                        </a:lnSpc>
                        <a:spcBef>
                          <a:spcPts val="40"/>
                        </a:spcBef>
                        <a:tabLst>
                          <a:tab pos="453390" algn="l"/>
                          <a:tab pos="11087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нормативно-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организацион-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тре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ны	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9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гигиены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труда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Государственные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нормативные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356235" algn="l"/>
                          <a:tab pos="992505" algn="l"/>
                          <a:tab pos="1035685" algn="l"/>
                          <a:tab pos="1138555" algn="l"/>
                          <a:tab pos="1437005" algn="l"/>
                          <a:tab pos="1575435" algn="l"/>
                          <a:tab pos="177482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организационные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требования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по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и  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устанавливаемые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актами.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Правила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процедуры,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на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  жизни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здоровья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работников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их		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Организационные,</a:t>
                      </a:r>
                      <a:r>
                        <a:rPr dirty="0" sz="1200" spc="7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санитарно-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960">
                        <a:lnSpc>
                          <a:spcPct val="95600"/>
                        </a:lnSpc>
                        <a:spcBef>
                          <a:spcPts val="40"/>
                        </a:spcBef>
                        <a:tabLst>
                          <a:tab pos="1579880" algn="l"/>
                          <a:tab pos="16021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гигиенические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иные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критерии,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направленные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на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	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работающих.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Знает</a:t>
                      </a:r>
                      <a:r>
                        <a:rPr dirty="0" sz="1200" spc="5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нормативно-техническую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700"/>
                        </a:lnSpc>
                        <a:spcBef>
                          <a:spcPts val="35"/>
                        </a:spcBef>
                        <a:tabLst>
                          <a:tab pos="1136015" algn="l"/>
                          <a:tab pos="15474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документацию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гигиены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охраны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труда,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основы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	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документации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соответствии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действующей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нормативной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базой,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использует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эти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сфере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ьн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1664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1594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709295" algn="l"/>
                          <a:tab pos="10356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ны  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23114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опасных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произ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096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4357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Определение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роли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значения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0713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произ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основополагающих</a:t>
                      </a:r>
                      <a:r>
                        <a:rPr dirty="0" sz="1200" spc="5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знаний</a:t>
                      </a:r>
                      <a:r>
                        <a:rPr dirty="0" sz="1200" spc="5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685165" algn="l"/>
                          <a:tab pos="1221105" algn="l"/>
                          <a:tab pos="1545590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на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произ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90295" algn="l"/>
                          <a:tab pos="1270000" algn="l"/>
                          <a:tab pos="154114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	из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нию  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46175" algn="l"/>
                          <a:tab pos="143573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произ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  произ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предприятий.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2230">
                        <a:lnSpc>
                          <a:spcPct val="95800"/>
                        </a:lnSpc>
                        <a:spcBef>
                          <a:spcPts val="25"/>
                        </a:spcBef>
                        <a:tabLst>
                          <a:tab pos="13100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Методы контроля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управления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технологическими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процессами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производстве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учетом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тре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ний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зоп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  трудовой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05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068705" algn="l"/>
                          <a:tab pos="1118870" algn="l"/>
                          <a:tab pos="1858645" algn="l"/>
                          <a:tab pos="2205355" algn="l"/>
                        </a:tabLst>
                      </a:pP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роприят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предотвращению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производственного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травматизма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51320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Знает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организацию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охраны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труда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62025" algn="l"/>
                          <a:tab pos="1554480" algn="l"/>
                          <a:tab pos="221424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на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	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производства.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6114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Теоретические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441325" algn="l"/>
                          <a:tab pos="11080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основы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безопасности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жизнедеятельнос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ны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гигиены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труда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Теоретическая</a:t>
                      </a:r>
                      <a:r>
                        <a:rPr dirty="0" sz="1200" spc="4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подготовка</a:t>
                      </a:r>
                      <a:r>
                        <a:rPr dirty="0" sz="1200" spc="7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960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130683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жизнедеятельности,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охраны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гигиены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труда,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включающих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биологические,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химические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физические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факторы.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Основные</a:t>
                      </a:r>
                      <a:r>
                        <a:rPr dirty="0" sz="1200" spc="5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законы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Республики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8419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191895" algn="l"/>
                          <a:tab pos="16675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Казахстан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нормативные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в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безопасности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>
                        <a:lnSpc>
                          <a:spcPts val="136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жизнедеятельности,</a:t>
                      </a:r>
                      <a:r>
                        <a:rPr dirty="0" sz="1200" spc="3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охраны,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Знает</a:t>
                      </a:r>
                      <a:r>
                        <a:rPr dirty="0" sz="1200" spc="45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4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экспертно-аналитическую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95700"/>
                        </a:lnSpc>
                        <a:spcBef>
                          <a:spcPts val="3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оценку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исследуемых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объектов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точки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зрения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безопасности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жизнедеятельности,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охраны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гигиены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труда,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включая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анализ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степени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 опасности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людей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окружающей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среды.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785">
                        <a:lnSpc>
                          <a:spcPct val="95600"/>
                        </a:lnSpc>
                        <a:spcBef>
                          <a:spcPts val="15"/>
                        </a:spcBef>
                        <a:tabLst>
                          <a:tab pos="14935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Умеет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анализировать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вопросы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зоп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жизнедеятельности,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охраны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гигиены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труда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сфере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65175" y="719581"/>
          <a:ext cx="6943090" cy="1064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220"/>
                <a:gridCol w="1259205"/>
                <a:gridCol w="631189"/>
                <a:gridCol w="2250440"/>
                <a:gridCol w="2430145"/>
              </a:tblGrid>
              <a:tr h="1058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гигиены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труда</a:t>
                      </a:r>
                      <a:r>
                        <a:rPr dirty="0" sz="1200" spc="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окружающей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960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035685" algn="l"/>
                          <a:tab pos="13220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среды.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Индивидуальные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коллективные средства защиты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оприят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среды.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профессиональной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деятельности.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2192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Знает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меры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средства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защиты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при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прият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воздействиях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окружающей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среды.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70065" cy="4239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Minor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«Occupational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health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and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safety»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350" indent="448309">
              <a:lnSpc>
                <a:spcPct val="95800"/>
              </a:lnSpc>
              <a:spcBef>
                <a:spcPts val="5"/>
              </a:spcBef>
            </a:pPr>
            <a:r>
              <a:rPr dirty="0" sz="1200" spc="-5" b="1">
                <a:latin typeface="Times New Roman"/>
                <a:cs typeface="Times New Roman"/>
              </a:rPr>
              <a:t>General description </a:t>
            </a:r>
            <a:r>
              <a:rPr dirty="0" sz="1200" spc="-10" b="1">
                <a:latin typeface="Times New Roman"/>
                <a:cs typeface="Times New Roman"/>
              </a:rPr>
              <a:t>(relevance):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5">
                <a:latin typeface="Times New Roman"/>
                <a:cs typeface="Times New Roman"/>
              </a:rPr>
              <a:t>main </a:t>
            </a:r>
            <a:r>
              <a:rPr dirty="0" sz="1200" spc="-5">
                <a:latin typeface="Times New Roman"/>
                <a:cs typeface="Times New Roman"/>
              </a:rPr>
              <a:t>problem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occupational health </a:t>
            </a:r>
            <a:r>
              <a:rPr dirty="0" sz="1200" spc="-1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reduce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level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adverse </a:t>
            </a:r>
            <a:r>
              <a:rPr dirty="0" sz="1200">
                <a:latin typeface="Times New Roman"/>
                <a:cs typeface="Times New Roman"/>
              </a:rPr>
              <a:t>factors to </a:t>
            </a:r>
            <a:r>
              <a:rPr dirty="0" sz="1200" spc="-10">
                <a:latin typeface="Times New Roman"/>
                <a:cs typeface="Times New Roman"/>
              </a:rPr>
              <a:t>prevent </a:t>
            </a:r>
            <a:r>
              <a:rPr dirty="0" sz="1200" spc="-5">
                <a:latin typeface="Times New Roman"/>
                <a:cs typeface="Times New Roman"/>
              </a:rPr>
              <a:t>work-related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 spc="-5">
                <a:latin typeface="Times New Roman"/>
                <a:cs typeface="Times New Roman"/>
              </a:rPr>
              <a:t>occupational diseases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workers, </a:t>
            </a:r>
            <a:r>
              <a:rPr dirty="0" sz="1200" spc="-10">
                <a:latin typeface="Times New Roman"/>
                <a:cs typeface="Times New Roman"/>
              </a:rPr>
              <a:t>which must </a:t>
            </a:r>
            <a:r>
              <a:rPr dirty="0" sz="1200" spc="-15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considered as an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essential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integral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characteristic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health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workers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general.</a:t>
            </a:r>
            <a:endParaRPr sz="1200">
              <a:latin typeface="Times New Roman"/>
              <a:cs typeface="Times New Roman"/>
            </a:endParaRPr>
          </a:p>
          <a:p>
            <a:pPr algn="just" marL="12700" marR="10160">
              <a:lnSpc>
                <a:spcPct val="95800"/>
              </a:lnSpc>
              <a:spcBef>
                <a:spcPts val="15"/>
              </a:spcBef>
            </a:pP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10">
                <a:latin typeface="Times New Roman"/>
                <a:cs typeface="Times New Roman"/>
              </a:rPr>
              <a:t>this </a:t>
            </a:r>
            <a:r>
              <a:rPr dirty="0" sz="1200">
                <a:latin typeface="Times New Roman"/>
                <a:cs typeface="Times New Roman"/>
              </a:rPr>
              <a:t>regard, the </a:t>
            </a:r>
            <a:r>
              <a:rPr dirty="0" sz="1200" spc="-5">
                <a:latin typeface="Times New Roman"/>
                <a:cs typeface="Times New Roman"/>
              </a:rPr>
              <a:t>area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timely </a:t>
            </a:r>
            <a:r>
              <a:rPr dirty="0" sz="1200" spc="-5">
                <a:latin typeface="Times New Roman"/>
                <a:cs typeface="Times New Roman"/>
              </a:rPr>
              <a:t>assessment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structure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 spc="-5">
                <a:latin typeface="Times New Roman"/>
                <a:cs typeface="Times New Roman"/>
              </a:rPr>
              <a:t>degree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danger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possible production risk </a:t>
            </a:r>
            <a:r>
              <a:rPr dirty="0" sz="1200">
                <a:latin typeface="Times New Roman"/>
                <a:cs typeface="Times New Roman"/>
              </a:rPr>
              <a:t> factors </a:t>
            </a:r>
            <a:r>
              <a:rPr dirty="0" sz="1200" spc="-10">
                <a:latin typeface="Times New Roman"/>
                <a:cs typeface="Times New Roman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health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workers </a:t>
            </a:r>
            <a:r>
              <a:rPr dirty="0" sz="1200" spc="-15">
                <a:latin typeface="Times New Roman"/>
                <a:cs typeface="Times New Roman"/>
              </a:rPr>
              <a:t>has </a:t>
            </a:r>
            <a:r>
              <a:rPr dirty="0" sz="1200" spc="-5">
                <a:latin typeface="Times New Roman"/>
                <a:cs typeface="Times New Roman"/>
              </a:rPr>
              <a:t>gained particular relevance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 spc="-10">
                <a:latin typeface="Times New Roman"/>
                <a:cs typeface="Times New Roman"/>
              </a:rPr>
              <a:t>hygiene. </a:t>
            </a:r>
            <a:r>
              <a:rPr dirty="0" sz="1200">
                <a:latin typeface="Times New Roman"/>
                <a:cs typeface="Times New Roman"/>
              </a:rPr>
              <a:t>It </a:t>
            </a:r>
            <a:r>
              <a:rPr dirty="0" sz="1200" spc="-30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this approach </a:t>
            </a:r>
            <a:r>
              <a:rPr dirty="0" sz="1200" spc="-5">
                <a:latin typeface="Times New Roman"/>
                <a:cs typeface="Times New Roman"/>
              </a:rPr>
              <a:t>that </a:t>
            </a:r>
            <a:r>
              <a:rPr dirty="0" sz="1200" spc="-10">
                <a:latin typeface="Times New Roman"/>
                <a:cs typeface="Times New Roman"/>
              </a:rPr>
              <a:t>allows </a:t>
            </a:r>
            <a:r>
              <a:rPr dirty="0" sz="1200" spc="5">
                <a:latin typeface="Times New Roman"/>
                <a:cs typeface="Times New Roman"/>
              </a:rPr>
              <a:t>us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evaluate </a:t>
            </a:r>
            <a:r>
              <a:rPr dirty="0" sz="1200">
                <a:latin typeface="Times New Roman"/>
                <a:cs typeface="Times New Roman"/>
              </a:rPr>
              <a:t>the real </a:t>
            </a:r>
            <a:r>
              <a:rPr dirty="0" sz="1200" spc="-5">
                <a:latin typeface="Times New Roman"/>
                <a:cs typeface="Times New Roman"/>
              </a:rPr>
              <a:t>technogenic pressures and </a:t>
            </a:r>
            <a:r>
              <a:rPr dirty="0" sz="1200" spc="-10">
                <a:latin typeface="Times New Roman"/>
                <a:cs typeface="Times New Roman"/>
              </a:rPr>
              <a:t>their </a:t>
            </a:r>
            <a:r>
              <a:rPr dirty="0" sz="1200">
                <a:latin typeface="Times New Roman"/>
                <a:cs typeface="Times New Roman"/>
              </a:rPr>
              <a:t>factor </a:t>
            </a:r>
            <a:r>
              <a:rPr dirty="0" sz="1200" spc="-10">
                <a:latin typeface="Times New Roman"/>
                <a:cs typeface="Times New Roman"/>
              </a:rPr>
              <a:t>impact </a:t>
            </a:r>
            <a:r>
              <a:rPr dirty="0" sz="1200" spc="10">
                <a:latin typeface="Times New Roman"/>
                <a:cs typeface="Times New Roman"/>
              </a:rPr>
              <a:t>on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functional </a:t>
            </a:r>
            <a:r>
              <a:rPr dirty="0" sz="1200" spc="5">
                <a:latin typeface="Times New Roman"/>
                <a:cs typeface="Times New Roman"/>
              </a:rPr>
              <a:t>state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health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workers.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This ultimately allows us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10">
                <a:latin typeface="Times New Roman"/>
                <a:cs typeface="Times New Roman"/>
              </a:rPr>
              <a:t>justify </a:t>
            </a:r>
            <a:r>
              <a:rPr dirty="0" sz="1200" spc="-5">
                <a:latin typeface="Times New Roman"/>
                <a:cs typeface="Times New Roman"/>
              </a:rPr>
              <a:t>not only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need for preventive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measures,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but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also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10">
                <a:latin typeface="Times New Roman"/>
                <a:cs typeface="Times New Roman"/>
              </a:rPr>
              <a:t>determine their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priority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structure.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45"/>
              </a:lnSpc>
            </a:pPr>
            <a:r>
              <a:rPr dirty="0" sz="1200" spc="-10">
                <a:latin typeface="Times New Roman"/>
                <a:cs typeface="Times New Roman"/>
              </a:rPr>
              <a:t>The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issues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safe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healthy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working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conditions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will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not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lose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its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relevance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near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or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long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term.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Indeed,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800"/>
              </a:lnSpc>
              <a:spcBef>
                <a:spcPts val="35"/>
              </a:spcBef>
            </a:pPr>
            <a:r>
              <a:rPr dirty="0" sz="1200" spc="-5">
                <a:latin typeface="Times New Roman"/>
                <a:cs typeface="Times New Roman"/>
              </a:rPr>
              <a:t>despite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5">
                <a:latin typeface="Times New Roman"/>
                <a:cs typeface="Times New Roman"/>
              </a:rPr>
              <a:t>long </a:t>
            </a:r>
            <a:r>
              <a:rPr dirty="0" sz="1200">
                <a:latin typeface="Times New Roman"/>
                <a:cs typeface="Times New Roman"/>
              </a:rPr>
              <a:t>history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functioning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labor protection </a:t>
            </a:r>
            <a:r>
              <a:rPr dirty="0" sz="1200" spc="5">
                <a:latin typeface="Times New Roman"/>
                <a:cs typeface="Times New Roman"/>
              </a:rPr>
              <a:t>both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Republic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Kazakhstan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other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countries, many problems remain unresolved. This </a:t>
            </a:r>
            <a:r>
              <a:rPr dirty="0" sz="1200" spc="-30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due to </a:t>
            </a:r>
            <a:r>
              <a:rPr dirty="0" sz="1200" spc="-10">
                <a:latin typeface="Times New Roman"/>
                <a:cs typeface="Times New Roman"/>
              </a:rPr>
              <a:t>many </a:t>
            </a:r>
            <a:r>
              <a:rPr dirty="0" sz="1200" spc="-5">
                <a:latin typeface="Times New Roman"/>
                <a:cs typeface="Times New Roman"/>
              </a:rPr>
              <a:t>factors, primarily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level and </a:t>
            </a:r>
            <a:r>
              <a:rPr dirty="0" sz="1200">
                <a:latin typeface="Times New Roman"/>
                <a:cs typeface="Times New Roman"/>
              </a:rPr>
              <a:t>pace </a:t>
            </a:r>
            <a:r>
              <a:rPr dirty="0" sz="1200" spc="10">
                <a:latin typeface="Times New Roman"/>
                <a:cs typeface="Times New Roman"/>
              </a:rPr>
              <a:t>of socio- 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economic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development,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well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new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challenges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that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form.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45"/>
              </a:lnSpc>
            </a:pPr>
            <a:r>
              <a:rPr dirty="0" sz="1200" spc="-5">
                <a:latin typeface="Times New Roman"/>
                <a:cs typeface="Times New Roman"/>
              </a:rPr>
              <a:t>Despite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efforts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undertaken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international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organizations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states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create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regulatory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framework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5900"/>
              </a:lnSpc>
              <a:spcBef>
                <a:spcPts val="35"/>
              </a:spcBef>
            </a:pPr>
            <a:r>
              <a:rPr dirty="0" sz="1200" spc="5">
                <a:latin typeface="Times New Roman"/>
                <a:cs typeface="Times New Roman"/>
              </a:rPr>
              <a:t>carry </a:t>
            </a:r>
            <a:r>
              <a:rPr dirty="0" sz="1200" spc="-5">
                <a:latin typeface="Times New Roman"/>
                <a:cs typeface="Times New Roman"/>
              </a:rPr>
              <a:t>out control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 spc="-5">
                <a:latin typeface="Times New Roman"/>
                <a:cs typeface="Times New Roman"/>
              </a:rPr>
              <a:t>supervision activities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field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safe </a:t>
            </a:r>
            <a:r>
              <a:rPr dirty="0" sz="1200" spc="-5">
                <a:latin typeface="Times New Roman"/>
                <a:cs typeface="Times New Roman"/>
              </a:rPr>
              <a:t>and healthy working conditions,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5">
                <a:latin typeface="Times New Roman"/>
                <a:cs typeface="Times New Roman"/>
              </a:rPr>
              <a:t>number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industrial accidents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 spc="-5">
                <a:latin typeface="Times New Roman"/>
                <a:cs typeface="Times New Roman"/>
              </a:rPr>
              <a:t>occupational diseases, and consequently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economic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losses </a:t>
            </a:r>
            <a:r>
              <a:rPr dirty="0" sz="1200" spc="-5">
                <a:latin typeface="Times New Roman"/>
                <a:cs typeface="Times New Roman"/>
              </a:rPr>
              <a:t>caused </a:t>
            </a:r>
            <a:r>
              <a:rPr dirty="0" sz="1200">
                <a:latin typeface="Times New Roman"/>
                <a:cs typeface="Times New Roman"/>
              </a:rPr>
              <a:t>by these </a:t>
            </a:r>
            <a:r>
              <a:rPr dirty="0" sz="1200" spc="-5">
                <a:latin typeface="Times New Roman"/>
                <a:cs typeface="Times New Roman"/>
              </a:rPr>
              <a:t>reasons, </a:t>
            </a:r>
            <a:r>
              <a:rPr dirty="0" sz="1200">
                <a:latin typeface="Times New Roman"/>
                <a:cs typeface="Times New Roman"/>
              </a:rPr>
              <a:t> are </a:t>
            </a:r>
            <a:r>
              <a:rPr dirty="0" sz="1200" spc="-5">
                <a:latin typeface="Times New Roman"/>
                <a:cs typeface="Times New Roman"/>
              </a:rPr>
              <a:t>still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extremely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high.</a:t>
            </a:r>
            <a:endParaRPr sz="1200">
              <a:latin typeface="Times New Roman"/>
              <a:cs typeface="Times New Roman"/>
            </a:endParaRPr>
          </a:p>
          <a:p>
            <a:pPr algn="just" marL="12700" marR="13970">
              <a:lnSpc>
                <a:spcPts val="1390"/>
              </a:lnSpc>
              <a:spcBef>
                <a:spcPts val="15"/>
              </a:spcBef>
            </a:pPr>
            <a:r>
              <a:rPr dirty="0" sz="1200" spc="-10">
                <a:latin typeface="Times New Roman"/>
                <a:cs typeface="Times New Roman"/>
              </a:rPr>
              <a:t>The </a:t>
            </a:r>
            <a:r>
              <a:rPr dirty="0" sz="1200" spc="5">
                <a:latin typeface="Times New Roman"/>
                <a:cs typeface="Times New Roman"/>
              </a:rPr>
              <a:t>study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Minor </a:t>
            </a:r>
            <a:r>
              <a:rPr dirty="0" sz="1200">
                <a:latin typeface="Times New Roman"/>
                <a:cs typeface="Times New Roman"/>
              </a:rPr>
              <a:t>program </a:t>
            </a:r>
            <a:r>
              <a:rPr dirty="0" sz="1200" spc="-10">
                <a:latin typeface="Times New Roman"/>
                <a:cs typeface="Times New Roman"/>
              </a:rPr>
              <a:t>«Hygiene </a:t>
            </a:r>
            <a:r>
              <a:rPr dirty="0" sz="1200" spc="-5">
                <a:latin typeface="Times New Roman"/>
                <a:cs typeface="Times New Roman"/>
              </a:rPr>
              <a:t>and labor protection» </a:t>
            </a:r>
            <a:r>
              <a:rPr dirty="0" sz="1200" spc="5">
                <a:latin typeface="Times New Roman"/>
                <a:cs typeface="Times New Roman"/>
              </a:rPr>
              <a:t>will </a:t>
            </a:r>
            <a:r>
              <a:rPr dirty="0" sz="1200" spc="-5">
                <a:latin typeface="Times New Roman"/>
                <a:cs typeface="Times New Roman"/>
              </a:rPr>
              <a:t>solve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10">
                <a:latin typeface="Times New Roman"/>
                <a:cs typeface="Times New Roman"/>
              </a:rPr>
              <a:t>number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problems </a:t>
            </a:r>
            <a:r>
              <a:rPr dirty="0" sz="1200" spc="-10">
                <a:latin typeface="Times New Roman"/>
                <a:cs typeface="Times New Roman"/>
              </a:rPr>
              <a:t>aimed </a:t>
            </a:r>
            <a:r>
              <a:rPr dirty="0" sz="1200" spc="-5">
                <a:latin typeface="Times New Roman"/>
                <a:cs typeface="Times New Roman"/>
              </a:rPr>
              <a:t>at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ensuring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safety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healthy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working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conditions.</a:t>
            </a:r>
            <a:endParaRPr sz="1200">
              <a:latin typeface="Times New Roman"/>
              <a:cs typeface="Times New Roman"/>
            </a:endParaRPr>
          </a:p>
          <a:p>
            <a:pPr algn="just" marL="461009">
              <a:lnSpc>
                <a:spcPts val="1310"/>
              </a:lnSpc>
            </a:pPr>
            <a:r>
              <a:rPr dirty="0" sz="1200" spc="-10" b="1">
                <a:latin typeface="Times New Roman"/>
                <a:cs typeface="Times New Roman"/>
              </a:rPr>
              <a:t>Purpose:</a:t>
            </a:r>
            <a:r>
              <a:rPr dirty="0" sz="1200" spc="3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formation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students' </a:t>
            </a:r>
            <a:r>
              <a:rPr dirty="0" sz="1200">
                <a:latin typeface="Times New Roman"/>
                <a:cs typeface="Times New Roman"/>
              </a:rPr>
              <a:t>concepts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security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field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their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activities,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well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as </a:t>
            </a:r>
            <a:r>
              <a:rPr dirty="0" sz="1200" spc="-5">
                <a:latin typeface="Times New Roman"/>
                <a:cs typeface="Times New Roman"/>
              </a:rPr>
              <a:t>skills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  <a:p>
            <a:pPr marL="12700" marR="4340860">
              <a:lnSpc>
                <a:spcPct val="95900"/>
              </a:lnSpc>
              <a:spcBef>
                <a:spcPts val="35"/>
              </a:spcBef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5">
                <a:latin typeface="Times New Roman"/>
                <a:cs typeface="Times New Roman"/>
              </a:rPr>
              <a:t>field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security,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services,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work.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Language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5" b="1">
                <a:latin typeface="Times New Roman"/>
                <a:cs typeface="Times New Roman"/>
              </a:rPr>
              <a:t> teaching: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Kazakh,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Russian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Volume</a:t>
            </a:r>
            <a:r>
              <a:rPr dirty="0" sz="1200" b="1">
                <a:latin typeface="Times New Roman"/>
                <a:cs typeface="Times New Roman"/>
              </a:rPr>
              <a:t> of</a:t>
            </a:r>
            <a:r>
              <a:rPr dirty="0" sz="1200" spc="-5" b="1">
                <a:latin typeface="Times New Roman"/>
                <a:cs typeface="Times New Roman"/>
              </a:rPr>
              <a:t> credits: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6615" y="5103875"/>
          <a:ext cx="6851650" cy="5113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1082675"/>
                <a:gridCol w="720090"/>
                <a:gridCol w="2610485"/>
                <a:gridCol w="2071370"/>
              </a:tblGrid>
              <a:tr h="530352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690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Name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01600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Nu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0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credits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Brief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description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discipline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outcomes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6114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Occupational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767080" algn="l"/>
                        </a:tabLst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Health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Study  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forms</a:t>
                      </a:r>
                      <a:r>
                        <a:rPr dirty="0" sz="1200" spc="6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8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95800"/>
                        </a:lnSpc>
                        <a:spcBef>
                          <a:spcPts val="3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organization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work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rest,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state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body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course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work,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nature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features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movements,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body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positions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work.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practical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measures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to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improve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working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conditions.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Study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features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scientific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bases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occupational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regulation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sanitary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working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conditions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workplace.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200" spc="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 spc="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</a:t>
                      </a:r>
                      <a:r>
                        <a:rPr dirty="0" sz="1200" spc="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sanitary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0960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hygienic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measures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improve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working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conditions,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identify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adverse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(harmful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dangerous)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factors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that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negatively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affect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human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health.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2546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21945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Modern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25" b="1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2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667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o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gan</a:t>
                      </a:r>
                      <a:r>
                        <a:rPr dirty="0" sz="1200" spc="25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io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67385" algn="l"/>
                        </a:tabLst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requirements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	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ab</a:t>
                      </a:r>
                      <a:r>
                        <a:rPr dirty="0" sz="1200" spc="2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protection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526415" algn="l"/>
                          <a:tab pos="1299845" algn="l"/>
                          <a:tab pos="166814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gu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za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requirements</a:t>
                      </a:r>
                      <a:r>
                        <a:rPr dirty="0" sz="1200" spc="6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6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occupational</a:t>
                      </a:r>
                      <a:r>
                        <a:rPr dirty="0" sz="1200" spc="6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safety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established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regulatory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legal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acts.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Rules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procedures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aimed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preserving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life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employees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work.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Organizational,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sanitary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hygienic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criteria</a:t>
                      </a:r>
                      <a:r>
                        <a:rPr dirty="0" sz="1200" spc="3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aimed</a:t>
                      </a:r>
                      <a:r>
                        <a:rPr dirty="0" sz="1200" spc="3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 spc="3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preserving</a:t>
                      </a:r>
                      <a:r>
                        <a:rPr dirty="0" sz="1200" spc="3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employees.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69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normative-technical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documentation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field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80744" algn="l"/>
                          <a:tab pos="145097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hygiene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labor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protection,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documentation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accordance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regulatory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framework,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540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uses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their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791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Work-related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767080" algn="l"/>
                        </a:tabLst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ies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occupational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morbidity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Industrial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injury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result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2865">
                        <a:lnSpc>
                          <a:spcPct val="95900"/>
                        </a:lnSpc>
                        <a:spcBef>
                          <a:spcPts val="15"/>
                        </a:spcBef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body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various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external,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dangerous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industrial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factors, the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result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mechanical impact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during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collisions,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falls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contact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mechanical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equipment.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Characteristics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industrial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Knows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     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maximum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0325">
                        <a:lnSpc>
                          <a:spcPct val="959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permissible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level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production factor,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causes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industrial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injuries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occupational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diseases,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procedure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investigating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6615" y="719581"/>
          <a:ext cx="6851650" cy="546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1082675"/>
                <a:gridCol w="720090"/>
                <a:gridCol w="2610485"/>
                <a:gridCol w="2071370"/>
              </a:tblGrid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injuries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set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accidents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 spc="3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work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40"/>
                        </a:spcBef>
                        <a:tabLst>
                          <a:tab pos="1177925" algn="l"/>
                          <a:tab pos="1875155" algn="l"/>
                          <a:tab pos="218630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g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up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occupational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diseases.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recording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accidents at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work.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985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055">
                        <a:lnSpc>
                          <a:spcPts val="1370"/>
                        </a:lnSpc>
                        <a:spcBef>
                          <a:spcPts val="30"/>
                        </a:spcBef>
                        <a:tabLst>
                          <a:tab pos="667385" algn="l"/>
                        </a:tabLst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Fundamentals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	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ab</a:t>
                      </a:r>
                      <a:r>
                        <a:rPr dirty="0" sz="1200" spc="2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85825" algn="l"/>
                        </a:tabLst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ion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in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hazardous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industries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794385" algn="l"/>
                          <a:tab pos="1732914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Defining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role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significance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33755" algn="l"/>
                          <a:tab pos="1092835" algn="l"/>
                          <a:tab pos="1430655" algn="l"/>
                          <a:tab pos="18783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basic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labor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72770" algn="l"/>
                          <a:tab pos="874394" algn="l"/>
                          <a:tab pos="1596390" algn="l"/>
                          <a:tab pos="241236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facilities.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Theoretical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training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udy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production,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production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industrial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enterprises.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control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management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technological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processes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production,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taking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into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account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requirements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labor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safety.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813435" algn="l"/>
                          <a:tab pos="156845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 spc="5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measures</a:t>
                      </a:r>
                      <a:r>
                        <a:rPr dirty="0" sz="1200" spc="5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prevent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industrial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injuries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occupational</a:t>
                      </a:r>
                      <a:r>
                        <a:rPr dirty="0" sz="120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diseases.</a:t>
                      </a:r>
                      <a:r>
                        <a:rPr dirty="0" sz="1200" spc="4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438784" algn="l"/>
                          <a:tab pos="1379855" algn="l"/>
                          <a:tab pos="1690370" algn="l"/>
                        </a:tabLst>
                      </a:pP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za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protection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used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48970" algn="l"/>
                          <a:tab pos="1337945" algn="l"/>
                        </a:tabLst>
                      </a:pP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1145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8419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Theoretical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foundations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593725" algn="l"/>
                        </a:tabLst>
                      </a:pP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y,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occupational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67715" algn="l"/>
                        </a:tabLst>
                      </a:pP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health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413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Theoretical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training</a:t>
                      </a:r>
                      <a:r>
                        <a:rPr dirty="0" sz="120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areas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life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safety,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occupational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safety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540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03910" algn="l"/>
                          <a:tab pos="1610360" algn="l"/>
                          <a:tab pos="2317115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b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factors.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81660" algn="l"/>
                          <a:tab pos="1029335" algn="l"/>
                          <a:tab pos="1330960" algn="l"/>
                          <a:tab pos="1690370" algn="l"/>
                          <a:tab pos="241236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regulatory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documents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field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life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safety,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occupational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1200" spc="5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6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environmental</a:t>
                      </a:r>
                      <a:r>
                        <a:rPr dirty="0" sz="1200" spc="5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protection.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66495" algn="l"/>
                          <a:tab pos="1896745" algn="l"/>
                          <a:tab pos="2077720" algn="l"/>
                          <a:tab pos="241173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environmental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influences.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4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913765" algn="l"/>
                          <a:tab pos="1205865" algn="l"/>
                          <a:tab pos="15589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Knows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expert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analytical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340995" algn="l"/>
                          <a:tab pos="679450" algn="l"/>
                          <a:tab pos="12242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objects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point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view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up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safety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health,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including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analysis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degree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their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30555" algn="l"/>
                          <a:tab pos="898525" algn="l"/>
                          <a:tab pos="1447165" algn="l"/>
                          <a:tab pos="1815464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	to	p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environment.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analyze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issues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life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safety,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occupational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safety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54685" algn="l"/>
                          <a:tab pos="981075" algn="l"/>
                          <a:tab pos="1383030" algn="l"/>
                          <a:tab pos="1873250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activity.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76275" algn="l"/>
                          <a:tab pos="1042035" algn="l"/>
                          <a:tab pos="177863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means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protection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against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tabLst>
                          <a:tab pos="11214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influences.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692" y="694690"/>
            <a:ext cx="6519545" cy="1607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Название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Minor: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Деловой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английский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язык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27940" marR="5080">
              <a:lnSpc>
                <a:spcPct val="95900"/>
              </a:lnSpc>
              <a:tabLst>
                <a:tab pos="545465" algn="l"/>
                <a:tab pos="831215" algn="l"/>
                <a:tab pos="1409700" algn="l"/>
                <a:tab pos="1927860" algn="l"/>
                <a:tab pos="2393315" algn="l"/>
                <a:tab pos="3422650" algn="l"/>
                <a:tab pos="3632835" algn="l"/>
                <a:tab pos="5219700" algn="l"/>
                <a:tab pos="6258560" algn="l"/>
              </a:tabLst>
            </a:pPr>
            <a:r>
              <a:rPr dirty="0" sz="1200" spc="-10" b="1">
                <a:latin typeface="Times New Roman"/>
                <a:cs typeface="Times New Roman"/>
              </a:rPr>
              <a:t>Общее</a:t>
            </a:r>
            <a:r>
              <a:rPr dirty="0" sz="1200" spc="1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описание</a:t>
            </a:r>
            <a:r>
              <a:rPr dirty="0" sz="1200" spc="1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(актуальность):</a:t>
            </a:r>
            <a:r>
              <a:rPr dirty="0" sz="1200" spc="12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Английский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язык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считается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международным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используется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различных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кругах.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Не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исключением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является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сфера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бизнеса.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Деловой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английский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представляет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</a:t>
            </a:r>
            <a:r>
              <a:rPr dirty="0" sz="1200" spc="20">
                <a:latin typeface="Times New Roman"/>
                <a:cs typeface="Times New Roman"/>
              </a:rPr>
              <a:t>о</a:t>
            </a:r>
            <a:r>
              <a:rPr dirty="0" sz="1200" spc="-15">
                <a:latin typeface="Times New Roman"/>
                <a:cs typeface="Times New Roman"/>
              </a:rPr>
              <a:t>б</a:t>
            </a:r>
            <a:r>
              <a:rPr dirty="0" sz="1200">
                <a:latin typeface="Times New Roman"/>
                <a:cs typeface="Times New Roman"/>
              </a:rPr>
              <a:t>ой	не	п</a:t>
            </a:r>
            <a:r>
              <a:rPr dirty="0" sz="1200" spc="-25">
                <a:latin typeface="Times New Roman"/>
                <a:cs typeface="Times New Roman"/>
              </a:rPr>
              <a:t>р</a:t>
            </a:r>
            <a:r>
              <a:rPr dirty="0" sz="1200" spc="20">
                <a:latin typeface="Times New Roman"/>
                <a:cs typeface="Times New Roman"/>
              </a:rPr>
              <a:t>о</a:t>
            </a:r>
            <a:r>
              <a:rPr dirty="0" sz="1200" spc="-5">
                <a:latin typeface="Times New Roman"/>
                <a:cs typeface="Times New Roman"/>
              </a:rPr>
              <a:t>с</a:t>
            </a:r>
            <a:r>
              <a:rPr dirty="0" sz="1200" spc="-25">
                <a:latin typeface="Times New Roman"/>
                <a:cs typeface="Times New Roman"/>
              </a:rPr>
              <a:t>т</a:t>
            </a:r>
            <a:r>
              <a:rPr dirty="0" sz="1200">
                <a:latin typeface="Times New Roman"/>
                <a:cs typeface="Times New Roman"/>
              </a:rPr>
              <a:t>о	н</a:t>
            </a:r>
            <a:r>
              <a:rPr dirty="0" sz="1200" spc="-5">
                <a:latin typeface="Times New Roman"/>
                <a:cs typeface="Times New Roman"/>
              </a:rPr>
              <a:t>а</a:t>
            </a:r>
            <a:r>
              <a:rPr dirty="0" sz="1200" spc="-15">
                <a:latin typeface="Times New Roman"/>
                <a:cs typeface="Times New Roman"/>
              </a:rPr>
              <a:t>б</a:t>
            </a:r>
            <a:r>
              <a:rPr dirty="0" sz="1200" spc="20">
                <a:latin typeface="Times New Roman"/>
                <a:cs typeface="Times New Roman"/>
              </a:rPr>
              <a:t>о</a:t>
            </a:r>
            <a:r>
              <a:rPr dirty="0" sz="1200">
                <a:latin typeface="Times New Roman"/>
                <a:cs typeface="Times New Roman"/>
              </a:rPr>
              <a:t>р	</a:t>
            </a:r>
            <a:r>
              <a:rPr dirty="0" sz="1200" spc="-5">
                <a:latin typeface="Times New Roman"/>
                <a:cs typeface="Times New Roman"/>
              </a:rPr>
              <a:t>с</a:t>
            </a:r>
            <a:r>
              <a:rPr dirty="0" sz="1200" spc="-25">
                <a:latin typeface="Times New Roman"/>
                <a:cs typeface="Times New Roman"/>
              </a:rPr>
              <a:t>л</a:t>
            </a:r>
            <a:r>
              <a:rPr dirty="0" sz="1200">
                <a:latin typeface="Times New Roman"/>
                <a:cs typeface="Times New Roman"/>
              </a:rPr>
              <a:t>о</a:t>
            </a:r>
            <a:r>
              <a:rPr dirty="0" sz="1200" spc="5">
                <a:latin typeface="Times New Roman"/>
                <a:cs typeface="Times New Roman"/>
              </a:rPr>
              <a:t>в</a:t>
            </a:r>
            <a:r>
              <a:rPr dirty="0" sz="1200">
                <a:latin typeface="Times New Roman"/>
                <a:cs typeface="Times New Roman"/>
              </a:rPr>
              <a:t>,	п</a:t>
            </a:r>
            <a:r>
              <a:rPr dirty="0" sz="1200" spc="-25">
                <a:latin typeface="Times New Roman"/>
                <a:cs typeface="Times New Roman"/>
              </a:rPr>
              <a:t>р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5">
                <a:latin typeface="Times New Roman"/>
                <a:cs typeface="Times New Roman"/>
              </a:rPr>
              <a:t>м</a:t>
            </a:r>
            <a:r>
              <a:rPr dirty="0" sz="1200" spc="-5">
                <a:latin typeface="Times New Roman"/>
                <a:cs typeface="Times New Roman"/>
              </a:rPr>
              <a:t>е</a:t>
            </a:r>
            <a:r>
              <a:rPr dirty="0" sz="1200">
                <a:latin typeface="Times New Roman"/>
                <a:cs typeface="Times New Roman"/>
              </a:rPr>
              <a:t>ня</a:t>
            </a:r>
            <a:r>
              <a:rPr dirty="0" sz="1200" spc="-5">
                <a:latin typeface="Times New Roman"/>
                <a:cs typeface="Times New Roman"/>
              </a:rPr>
              <a:t>е</a:t>
            </a:r>
            <a:r>
              <a:rPr dirty="0" sz="1200" spc="-20">
                <a:latin typeface="Times New Roman"/>
                <a:cs typeface="Times New Roman"/>
              </a:rPr>
              <a:t>м</a:t>
            </a:r>
            <a:r>
              <a:rPr dirty="0" sz="1200" spc="5">
                <a:latin typeface="Times New Roman"/>
                <a:cs typeface="Times New Roman"/>
              </a:rPr>
              <a:t>ы</a:t>
            </a:r>
            <a:r>
              <a:rPr dirty="0" sz="1200">
                <a:latin typeface="Times New Roman"/>
                <a:cs typeface="Times New Roman"/>
              </a:rPr>
              <a:t>х	в	пр</a:t>
            </a:r>
            <a:r>
              <a:rPr dirty="0" sz="1200" spc="-5">
                <a:latin typeface="Times New Roman"/>
                <a:cs typeface="Times New Roman"/>
              </a:rPr>
              <a:t>е</a:t>
            </a:r>
            <a:r>
              <a:rPr dirty="0" sz="1200" spc="-15">
                <a:latin typeface="Times New Roman"/>
                <a:cs typeface="Times New Roman"/>
              </a:rPr>
              <a:t>д</a:t>
            </a:r>
            <a:r>
              <a:rPr dirty="0" sz="1200">
                <a:latin typeface="Times New Roman"/>
                <a:cs typeface="Times New Roman"/>
              </a:rPr>
              <a:t>прини</a:t>
            </a:r>
            <a:r>
              <a:rPr dirty="0" sz="1200" spc="5">
                <a:latin typeface="Times New Roman"/>
                <a:cs typeface="Times New Roman"/>
              </a:rPr>
              <a:t>м</a:t>
            </a:r>
            <a:r>
              <a:rPr dirty="0" sz="1200" spc="-5">
                <a:latin typeface="Times New Roman"/>
                <a:cs typeface="Times New Roman"/>
              </a:rPr>
              <a:t>а</a:t>
            </a:r>
            <a:r>
              <a:rPr dirty="0" sz="1200">
                <a:latin typeface="Times New Roman"/>
                <a:cs typeface="Times New Roman"/>
              </a:rPr>
              <a:t>тель</a:t>
            </a:r>
            <a:r>
              <a:rPr dirty="0" sz="1200" spc="-5">
                <a:latin typeface="Times New Roman"/>
                <a:cs typeface="Times New Roman"/>
              </a:rPr>
              <a:t>с</a:t>
            </a:r>
            <a:r>
              <a:rPr dirty="0" sz="1200" spc="-35">
                <a:latin typeface="Times New Roman"/>
                <a:cs typeface="Times New Roman"/>
              </a:rPr>
              <a:t>к</a:t>
            </a:r>
            <a:r>
              <a:rPr dirty="0" sz="1200" spc="20">
                <a:latin typeface="Times New Roman"/>
                <a:cs typeface="Times New Roman"/>
              </a:rPr>
              <a:t>о</a:t>
            </a:r>
            <a:r>
              <a:rPr dirty="0" sz="1200">
                <a:latin typeface="Times New Roman"/>
                <a:cs typeface="Times New Roman"/>
              </a:rPr>
              <a:t>й	</a:t>
            </a:r>
            <a:r>
              <a:rPr dirty="0" sz="1200" spc="-15">
                <a:latin typeface="Times New Roman"/>
                <a:cs typeface="Times New Roman"/>
              </a:rPr>
              <a:t>д</a:t>
            </a:r>
            <a:r>
              <a:rPr dirty="0" sz="1200" spc="-5">
                <a:latin typeface="Times New Roman"/>
                <a:cs typeface="Times New Roman"/>
              </a:rPr>
              <a:t>е</a:t>
            </a:r>
            <a:r>
              <a:rPr dirty="0" sz="1200">
                <a:latin typeface="Times New Roman"/>
                <a:cs typeface="Times New Roman"/>
              </a:rPr>
              <a:t>ятель</a:t>
            </a:r>
            <a:r>
              <a:rPr dirty="0" sz="1200" spc="-20">
                <a:latin typeface="Times New Roman"/>
                <a:cs typeface="Times New Roman"/>
              </a:rPr>
              <a:t>н</a:t>
            </a:r>
            <a:r>
              <a:rPr dirty="0" sz="1200" spc="20">
                <a:latin typeface="Times New Roman"/>
                <a:cs typeface="Times New Roman"/>
              </a:rPr>
              <a:t>о</a:t>
            </a:r>
            <a:r>
              <a:rPr dirty="0" sz="1200" spc="-5">
                <a:latin typeface="Times New Roman"/>
                <a:cs typeface="Times New Roman"/>
              </a:rPr>
              <a:t>с</a:t>
            </a:r>
            <a:r>
              <a:rPr dirty="0" sz="1200">
                <a:latin typeface="Times New Roman"/>
                <a:cs typeface="Times New Roman"/>
              </a:rPr>
              <a:t>т</a:t>
            </a:r>
            <a:r>
              <a:rPr dirty="0" sz="1200" spc="-15">
                <a:latin typeface="Times New Roman"/>
                <a:cs typeface="Times New Roman"/>
              </a:rPr>
              <a:t>и</a:t>
            </a:r>
            <a:r>
              <a:rPr dirty="0" sz="1200">
                <a:latin typeface="Times New Roman"/>
                <a:cs typeface="Times New Roman"/>
              </a:rPr>
              <a:t>.	</a:t>
            </a:r>
            <a:r>
              <a:rPr dirty="0" sz="1200" spc="-5">
                <a:latin typeface="Times New Roman"/>
                <a:cs typeface="Times New Roman"/>
              </a:rPr>
              <a:t>Э</a:t>
            </a:r>
            <a:r>
              <a:rPr dirty="0" sz="1200">
                <a:latin typeface="Times New Roman"/>
                <a:cs typeface="Times New Roman"/>
              </a:rPr>
              <a:t>то  </a:t>
            </a:r>
            <a:r>
              <a:rPr dirty="0" sz="1200" spc="-5">
                <a:latin typeface="Times New Roman"/>
                <a:cs typeface="Times New Roman"/>
              </a:rPr>
              <a:t>совокупность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уникальных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навыков,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включающих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себя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устное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письменное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общение.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Чтобы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владеть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им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досконально,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недостаточно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просто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вызубрить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теорию.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Свободно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разговаривать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иностранными партнерами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клиентами можно,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лишь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умея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сочетать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деловую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разговорную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речь.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Цель: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освоения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курса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Деловой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иностранный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язык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являются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формирование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развитие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студентов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932" y="2270886"/>
            <a:ext cx="5397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5645" algn="l"/>
                <a:tab pos="1711325" algn="l"/>
                <a:tab pos="1951989" algn="l"/>
                <a:tab pos="2613025" algn="l"/>
                <a:tab pos="3350260" algn="l"/>
                <a:tab pos="4117340" algn="l"/>
                <a:tab pos="5161915" algn="l"/>
              </a:tabLst>
            </a:pPr>
            <a:r>
              <a:rPr dirty="0" sz="1200">
                <a:latin typeface="Times New Roman"/>
                <a:cs typeface="Times New Roman"/>
              </a:rPr>
              <a:t>н</a:t>
            </a:r>
            <a:r>
              <a:rPr dirty="0" sz="1200" spc="-5">
                <a:latin typeface="Times New Roman"/>
                <a:cs typeface="Times New Roman"/>
              </a:rPr>
              <a:t>а</a:t>
            </a:r>
            <a:r>
              <a:rPr dirty="0" sz="1200" spc="5">
                <a:latin typeface="Times New Roman"/>
                <a:cs typeface="Times New Roman"/>
              </a:rPr>
              <a:t>вы</a:t>
            </a:r>
            <a:r>
              <a:rPr dirty="0" sz="1200" spc="-35">
                <a:latin typeface="Times New Roman"/>
                <a:cs typeface="Times New Roman"/>
              </a:rPr>
              <a:t>к</a:t>
            </a:r>
            <a:r>
              <a:rPr dirty="0" sz="1200" spc="20">
                <a:latin typeface="Times New Roman"/>
                <a:cs typeface="Times New Roman"/>
              </a:rPr>
              <a:t>о</a:t>
            </a:r>
            <a:r>
              <a:rPr dirty="0" sz="1200">
                <a:latin typeface="Times New Roman"/>
                <a:cs typeface="Times New Roman"/>
              </a:rPr>
              <a:t>в	пи</a:t>
            </a:r>
            <a:r>
              <a:rPr dirty="0" sz="1200" spc="-5">
                <a:latin typeface="Times New Roman"/>
                <a:cs typeface="Times New Roman"/>
              </a:rPr>
              <a:t>с</a:t>
            </a:r>
            <a:r>
              <a:rPr dirty="0" sz="1200" spc="-20">
                <a:latin typeface="Times New Roman"/>
                <a:cs typeface="Times New Roman"/>
              </a:rPr>
              <a:t>ь</a:t>
            </a:r>
            <a:r>
              <a:rPr dirty="0" sz="1200" spc="5">
                <a:latin typeface="Times New Roman"/>
                <a:cs typeface="Times New Roman"/>
              </a:rPr>
              <a:t>м</a:t>
            </a:r>
            <a:r>
              <a:rPr dirty="0" sz="1200" spc="-5">
                <a:latin typeface="Times New Roman"/>
                <a:cs typeface="Times New Roman"/>
              </a:rPr>
              <a:t>е</a:t>
            </a:r>
            <a:r>
              <a:rPr dirty="0" sz="1200">
                <a:latin typeface="Times New Roman"/>
                <a:cs typeface="Times New Roman"/>
              </a:rPr>
              <a:t>н</a:t>
            </a:r>
            <a:r>
              <a:rPr dirty="0" sz="1200" spc="-20">
                <a:latin typeface="Times New Roman"/>
                <a:cs typeface="Times New Roman"/>
              </a:rPr>
              <a:t>н</a:t>
            </a:r>
            <a:r>
              <a:rPr dirty="0" sz="1200" spc="20">
                <a:latin typeface="Times New Roman"/>
                <a:cs typeface="Times New Roman"/>
              </a:rPr>
              <a:t>о</a:t>
            </a:r>
            <a:r>
              <a:rPr dirty="0" sz="1200" spc="-15">
                <a:latin typeface="Times New Roman"/>
                <a:cs typeface="Times New Roman"/>
              </a:rPr>
              <a:t>г</a:t>
            </a:r>
            <a:r>
              <a:rPr dirty="0" sz="1200">
                <a:latin typeface="Times New Roman"/>
                <a:cs typeface="Times New Roman"/>
              </a:rPr>
              <a:t>о	и	</a:t>
            </a:r>
            <a:r>
              <a:rPr dirty="0" sz="1200" spc="-50">
                <a:latin typeface="Times New Roman"/>
                <a:cs typeface="Times New Roman"/>
              </a:rPr>
              <a:t>у</a:t>
            </a:r>
            <a:r>
              <a:rPr dirty="0" sz="1200" spc="-5">
                <a:latin typeface="Times New Roman"/>
                <a:cs typeface="Times New Roman"/>
              </a:rPr>
              <a:t>с</a:t>
            </a:r>
            <a:r>
              <a:rPr dirty="0" sz="1200">
                <a:latin typeface="Times New Roman"/>
                <a:cs typeface="Times New Roman"/>
              </a:rPr>
              <a:t>т</a:t>
            </a:r>
            <a:r>
              <a:rPr dirty="0" sz="1200" spc="5">
                <a:latin typeface="Times New Roman"/>
                <a:cs typeface="Times New Roman"/>
              </a:rPr>
              <a:t>н</a:t>
            </a:r>
            <a:r>
              <a:rPr dirty="0" sz="1200" spc="20">
                <a:latin typeface="Times New Roman"/>
                <a:cs typeface="Times New Roman"/>
              </a:rPr>
              <a:t>о</a:t>
            </a:r>
            <a:r>
              <a:rPr dirty="0" sz="1200" spc="-15">
                <a:latin typeface="Times New Roman"/>
                <a:cs typeface="Times New Roman"/>
              </a:rPr>
              <a:t>г</a:t>
            </a:r>
            <a:r>
              <a:rPr dirty="0" sz="1200">
                <a:latin typeface="Times New Roman"/>
                <a:cs typeface="Times New Roman"/>
              </a:rPr>
              <a:t>о	</a:t>
            </a:r>
            <a:r>
              <a:rPr dirty="0" sz="1200" spc="-15">
                <a:latin typeface="Times New Roman"/>
                <a:cs typeface="Times New Roman"/>
              </a:rPr>
              <a:t>д</a:t>
            </a:r>
            <a:r>
              <a:rPr dirty="0" sz="1200" spc="-5">
                <a:latin typeface="Times New Roman"/>
                <a:cs typeface="Times New Roman"/>
              </a:rPr>
              <a:t>е</a:t>
            </a:r>
            <a:r>
              <a:rPr dirty="0" sz="1200">
                <a:latin typeface="Times New Roman"/>
                <a:cs typeface="Times New Roman"/>
              </a:rPr>
              <a:t>ло</a:t>
            </a:r>
            <a:r>
              <a:rPr dirty="0" sz="1200" spc="-15">
                <a:latin typeface="Times New Roman"/>
                <a:cs typeface="Times New Roman"/>
              </a:rPr>
              <a:t>в</a:t>
            </a:r>
            <a:r>
              <a:rPr dirty="0" sz="1200" spc="20">
                <a:latin typeface="Times New Roman"/>
                <a:cs typeface="Times New Roman"/>
              </a:rPr>
              <a:t>о</a:t>
            </a:r>
            <a:r>
              <a:rPr dirty="0" sz="1200" spc="-15">
                <a:latin typeface="Times New Roman"/>
                <a:cs typeface="Times New Roman"/>
              </a:rPr>
              <a:t>г</a:t>
            </a:r>
            <a:r>
              <a:rPr dirty="0" sz="1200">
                <a:latin typeface="Times New Roman"/>
                <a:cs typeface="Times New Roman"/>
              </a:rPr>
              <a:t>о	</a:t>
            </a:r>
            <a:r>
              <a:rPr dirty="0" sz="1200" spc="20">
                <a:latin typeface="Times New Roman"/>
                <a:cs typeface="Times New Roman"/>
              </a:rPr>
              <a:t>о</a:t>
            </a:r>
            <a:r>
              <a:rPr dirty="0" sz="1200" spc="-15">
                <a:latin typeface="Times New Roman"/>
                <a:cs typeface="Times New Roman"/>
              </a:rPr>
              <a:t>б</a:t>
            </a:r>
            <a:r>
              <a:rPr dirty="0" sz="1200" spc="10">
                <a:latin typeface="Times New Roman"/>
                <a:cs typeface="Times New Roman"/>
              </a:rPr>
              <a:t>щ</a:t>
            </a:r>
            <a:r>
              <a:rPr dirty="0" sz="1200" spc="-5">
                <a:latin typeface="Times New Roman"/>
                <a:cs typeface="Times New Roman"/>
              </a:rPr>
              <a:t>е</a:t>
            </a:r>
            <a:r>
              <a:rPr dirty="0" sz="1200">
                <a:latin typeface="Times New Roman"/>
                <a:cs typeface="Times New Roman"/>
              </a:rPr>
              <a:t>ни</a:t>
            </a:r>
            <a:r>
              <a:rPr dirty="0" sz="1200" spc="-25">
                <a:latin typeface="Times New Roman"/>
                <a:cs typeface="Times New Roman"/>
              </a:rPr>
              <a:t>я</a:t>
            </a:r>
            <a:r>
              <a:rPr dirty="0" sz="1200">
                <a:latin typeface="Times New Roman"/>
                <a:cs typeface="Times New Roman"/>
              </a:rPr>
              <a:t>,	н</a:t>
            </a:r>
            <a:r>
              <a:rPr dirty="0" sz="1200" spc="-30">
                <a:latin typeface="Times New Roman"/>
                <a:cs typeface="Times New Roman"/>
              </a:rPr>
              <a:t>е</a:t>
            </a:r>
            <a:r>
              <a:rPr dirty="0" sz="1200" spc="20">
                <a:latin typeface="Times New Roman"/>
                <a:cs typeface="Times New Roman"/>
              </a:rPr>
              <a:t>о</a:t>
            </a:r>
            <a:r>
              <a:rPr dirty="0" sz="1200" spc="-15">
                <a:latin typeface="Times New Roman"/>
                <a:cs typeface="Times New Roman"/>
              </a:rPr>
              <a:t>б</a:t>
            </a:r>
            <a:r>
              <a:rPr dirty="0" sz="1200" spc="-25">
                <a:latin typeface="Times New Roman"/>
                <a:cs typeface="Times New Roman"/>
              </a:rPr>
              <a:t>х</a:t>
            </a:r>
            <a:r>
              <a:rPr dirty="0" sz="1200" spc="20">
                <a:latin typeface="Times New Roman"/>
                <a:cs typeface="Times New Roman"/>
              </a:rPr>
              <a:t>о</a:t>
            </a:r>
            <a:r>
              <a:rPr dirty="0" sz="1200" spc="-15">
                <a:latin typeface="Times New Roman"/>
                <a:cs typeface="Times New Roman"/>
              </a:rPr>
              <a:t>д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5">
                <a:latin typeface="Times New Roman"/>
                <a:cs typeface="Times New Roman"/>
              </a:rPr>
              <a:t>мы</a:t>
            </a:r>
            <a:r>
              <a:rPr dirty="0" sz="1200">
                <a:latin typeface="Times New Roman"/>
                <a:cs typeface="Times New Roman"/>
              </a:rPr>
              <a:t>х	</a:t>
            </a:r>
            <a:r>
              <a:rPr dirty="0" sz="1200" spc="-15">
                <a:latin typeface="Times New Roman"/>
                <a:cs typeface="Times New Roman"/>
              </a:rPr>
              <a:t>д</a:t>
            </a:r>
            <a:r>
              <a:rPr dirty="0" sz="1200" spc="-5">
                <a:latin typeface="Times New Roman"/>
                <a:cs typeface="Times New Roman"/>
              </a:rPr>
              <a:t>ля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932" y="2444622"/>
            <a:ext cx="542671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dirty="0" sz="1200" spc="-5">
                <a:latin typeface="Times New Roman"/>
                <a:cs typeface="Times New Roman"/>
              </a:rPr>
              <a:t>использования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профессиональной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сфере,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а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также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ознакомление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студентов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правилами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современной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бизнес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коммуникации.</a:t>
            </a:r>
            <a:r>
              <a:rPr dirty="0" sz="1200" spc="-5">
                <a:latin typeface="Times New Roman"/>
                <a:cs typeface="Times New Roman"/>
              </a:rPr>
              <a:t> Деловой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английский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это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2837" y="2270886"/>
            <a:ext cx="1026160" cy="55943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 indent="53975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пр</a:t>
            </a:r>
            <a:r>
              <a:rPr dirty="0" sz="1200" spc="-5">
                <a:latin typeface="Times New Roman"/>
                <a:cs typeface="Times New Roman"/>
              </a:rPr>
              <a:t>а</a:t>
            </a:r>
            <a:r>
              <a:rPr dirty="0" sz="1200" spc="-10">
                <a:latin typeface="Times New Roman"/>
                <a:cs typeface="Times New Roman"/>
              </a:rPr>
              <a:t>к</a:t>
            </a:r>
            <a:r>
              <a:rPr dirty="0" sz="1200">
                <a:latin typeface="Times New Roman"/>
                <a:cs typeface="Times New Roman"/>
              </a:rPr>
              <a:t>т</a:t>
            </a:r>
            <a:r>
              <a:rPr dirty="0" sz="1200" spc="5">
                <a:latin typeface="Times New Roman"/>
                <a:cs typeface="Times New Roman"/>
              </a:rPr>
              <a:t>и</a:t>
            </a:r>
            <a:r>
              <a:rPr dirty="0" sz="1200" spc="-5">
                <a:latin typeface="Times New Roman"/>
                <a:cs typeface="Times New Roman"/>
              </a:rPr>
              <a:t>че</a:t>
            </a:r>
            <a:r>
              <a:rPr dirty="0" sz="1200" spc="-30">
                <a:latin typeface="Times New Roman"/>
                <a:cs typeface="Times New Roman"/>
              </a:rPr>
              <a:t>с</a:t>
            </a:r>
            <a:r>
              <a:rPr dirty="0" sz="1200" spc="-10">
                <a:latin typeface="Times New Roman"/>
                <a:cs typeface="Times New Roman"/>
              </a:rPr>
              <a:t>к</a:t>
            </a:r>
            <a:r>
              <a:rPr dirty="0" sz="1200" spc="20">
                <a:latin typeface="Times New Roman"/>
                <a:cs typeface="Times New Roman"/>
              </a:rPr>
              <a:t>о</a:t>
            </a:r>
            <a:r>
              <a:rPr dirty="0" sz="1200" spc="-15">
                <a:latin typeface="Times New Roman"/>
                <a:cs typeface="Times New Roman"/>
              </a:rPr>
              <a:t>г</a:t>
            </a:r>
            <a:r>
              <a:rPr dirty="0" sz="1200">
                <a:latin typeface="Times New Roman"/>
                <a:cs typeface="Times New Roman"/>
              </a:rPr>
              <a:t>о  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реалиями</a:t>
            </a:r>
            <a:r>
              <a:rPr dirty="0" sz="1200">
                <a:latin typeface="Times New Roman"/>
                <a:cs typeface="Times New Roman"/>
              </a:rPr>
              <a:t> 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учебный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курс,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932" y="2795396"/>
            <a:ext cx="6501765" cy="909319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60"/>
              </a:spcBef>
            </a:pPr>
            <a:r>
              <a:rPr dirty="0" sz="1200" spc="-5">
                <a:latin typeface="Times New Roman"/>
                <a:cs typeface="Times New Roman"/>
              </a:rPr>
              <a:t>охватывающий </a:t>
            </a:r>
            <a:r>
              <a:rPr dirty="0" sz="1200">
                <a:latin typeface="Times New Roman"/>
                <a:cs typeface="Times New Roman"/>
              </a:rPr>
              <a:t>основные </a:t>
            </a:r>
            <a:r>
              <a:rPr dirty="0" sz="1200" spc="-5">
                <a:latin typeface="Times New Roman"/>
                <a:cs typeface="Times New Roman"/>
              </a:rPr>
              <a:t>виды письменной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устной бизнес-коммуникации: </a:t>
            </a:r>
            <a:r>
              <a:rPr dirty="0" sz="1200" spc="-10">
                <a:latin typeface="Times New Roman"/>
                <a:cs typeface="Times New Roman"/>
              </a:rPr>
              <a:t>деловую </a:t>
            </a:r>
            <a:r>
              <a:rPr dirty="0" sz="1200" spc="-5">
                <a:latin typeface="Times New Roman"/>
                <a:cs typeface="Times New Roman"/>
              </a:rPr>
              <a:t>переписку, </a:t>
            </a:r>
            <a:r>
              <a:rPr dirty="0" sz="1200">
                <a:latin typeface="Times New Roman"/>
                <a:cs typeface="Times New Roman"/>
              </a:rPr>
              <a:t> обращение на </a:t>
            </a:r>
            <a:r>
              <a:rPr dirty="0" sz="1200" spc="-10">
                <a:latin typeface="Times New Roman"/>
                <a:cs typeface="Times New Roman"/>
              </a:rPr>
              <a:t>работу, </a:t>
            </a:r>
            <a:r>
              <a:rPr dirty="0" sz="1200" spc="-5">
                <a:latin typeface="Times New Roman"/>
                <a:cs typeface="Times New Roman"/>
              </a:rPr>
              <a:t>подготовку резюме, презентации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10">
                <a:latin typeface="Times New Roman"/>
                <a:cs typeface="Times New Roman"/>
              </a:rPr>
              <a:t>выступления, </a:t>
            </a:r>
            <a:r>
              <a:rPr dirty="0" sz="1200" spc="-5">
                <a:latin typeface="Times New Roman"/>
                <a:cs typeface="Times New Roman"/>
              </a:rPr>
              <a:t>телефонные разговоры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переговоры,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-10">
                <a:latin typeface="Times New Roman"/>
                <a:cs typeface="Times New Roman"/>
              </a:rPr>
              <a:t> бизнес-коммуникацию</a:t>
            </a:r>
            <a:r>
              <a:rPr dirty="0" sz="1200">
                <a:latin typeface="Times New Roman"/>
                <a:cs typeface="Times New Roman"/>
              </a:rPr>
              <a:t> в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действии.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55"/>
              </a:lnSpc>
            </a:pPr>
            <a:r>
              <a:rPr dirty="0" sz="1200" spc="-5" b="1">
                <a:latin typeface="Times New Roman"/>
                <a:cs typeface="Times New Roman"/>
              </a:rPr>
              <a:t>Язык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обучения: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английский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405"/>
              </a:lnSpc>
            </a:pPr>
            <a:r>
              <a:rPr dirty="0" sz="1200" spc="-5" b="1">
                <a:latin typeface="Times New Roman"/>
                <a:cs typeface="Times New Roman"/>
              </a:rPr>
              <a:t>Объём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кредитов: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6584" y="3875278"/>
          <a:ext cx="6492240" cy="6336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530350"/>
                <a:gridCol w="1798320"/>
                <a:gridCol w="810260"/>
                <a:gridCol w="2070100"/>
              </a:tblGrid>
              <a:tr h="533400">
                <a:tc>
                  <a:txBody>
                    <a:bodyPr/>
                    <a:lstStyle/>
                    <a:p>
                      <a:pPr algn="ctr" marL="1397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34340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нование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9690">
                        <a:lnSpc>
                          <a:spcPts val="1390"/>
                        </a:lnSpc>
                        <a:spcBef>
                          <a:spcPts val="15"/>
                        </a:spcBef>
                        <a:tabLst>
                          <a:tab pos="1093470" algn="l"/>
                        </a:tabLst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кое	опи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93345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Кол-во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кр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785">
                        <a:lnSpc>
                          <a:spcPts val="1390"/>
                        </a:lnSpc>
                        <a:spcBef>
                          <a:spcPts val="15"/>
                        </a:spcBef>
                        <a:tabLst>
                          <a:tab pos="1203325" algn="l"/>
                        </a:tabLst>
                      </a:pPr>
                      <a:r>
                        <a:rPr dirty="0" sz="1200" spc="20" b="1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ру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емы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е	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зу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обучения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6175">
                <a:tc>
                  <a:txBody>
                    <a:bodyPr/>
                    <a:lstStyle/>
                    <a:p>
                      <a:pPr algn="ctr" marR="4699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350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Практический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язык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А1-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6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А2.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3469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Дисциплина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“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6299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английский язык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А1-А2”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	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ориентированный.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Программа</a:t>
                      </a:r>
                      <a:r>
                        <a:rPr dirty="0" sz="1200" spc="5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29335" algn="l"/>
                          <a:tab pos="12731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тана	с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чё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принципов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65100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личностноориентирован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46125" algn="l"/>
                          <a:tab pos="1227455" algn="l"/>
                          <a:tab pos="165735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в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нии.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57860" algn="l"/>
                          <a:tab pos="90678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принци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тся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715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941069" algn="l"/>
                          <a:tab pos="135636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24865" algn="l"/>
                          <a:tab pos="135191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ече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ятель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05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стимулирование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самостоятельной</a:t>
                      </a:r>
                      <a:r>
                        <a:rPr dirty="0" sz="1200" spc="3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работы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студентов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т.д.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8419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834390" algn="l"/>
                          <a:tab pos="1122045" algn="l"/>
                          <a:tab pos="1190625" algn="l"/>
                          <a:tab pos="192151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	ин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тран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  яз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ом	в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111250" algn="l"/>
                          <a:tab pos="17818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осуществления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90625" algn="l"/>
                          <a:tab pos="141287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ции	в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учебно-познавательной,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550670" algn="l"/>
                          <a:tab pos="19221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социально-культурной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000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общения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ниже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уровня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A1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3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А2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общеевропейской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79450" algn="l"/>
                          <a:tab pos="1410335" algn="l"/>
                          <a:tab pos="1452880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ле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  ин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21665" algn="l"/>
                          <a:tab pos="868044" algn="l"/>
                          <a:tab pos="922655" algn="l"/>
                          <a:tab pos="1550035" algn="l"/>
                          <a:tab pos="185801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	в	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  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ня	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937894" algn="l"/>
                          <a:tab pos="157734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доклады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вести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дискуссии.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9851">
                <a:tc>
                  <a:txBody>
                    <a:bodyPr/>
                    <a:lstStyle/>
                    <a:p>
                      <a:pPr algn="ctr" marR="4699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Базовый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115379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яз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Рассматривает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7150">
                        <a:lnSpc>
                          <a:spcPct val="95700"/>
                        </a:lnSpc>
                        <a:spcBef>
                          <a:spcPts val="35"/>
                        </a:spcBef>
                        <a:tabLst>
                          <a:tab pos="371475" algn="l"/>
                          <a:tab pos="806450" algn="l"/>
                          <a:tab pos="956310" algn="l"/>
                          <a:tab pos="1080770" algn="l"/>
                          <a:tab pos="1319530" algn="l"/>
                          <a:tab pos="1346200" algn="l"/>
                          <a:tab pos="16446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межкультурно-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коммуникативные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ции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ё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составляющих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А1-А2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	а			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ю			и  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ю			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8419">
                        <a:lnSpc>
                          <a:spcPct val="95900"/>
                        </a:lnSpc>
                        <a:tabLst>
                          <a:tab pos="1315720" algn="l"/>
                          <a:tab pos="165100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чае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характер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построение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	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109855">
                        <a:lnSpc>
                          <a:spcPts val="1320"/>
                        </a:lnSpc>
                        <a:tabLst>
                          <a:tab pos="138366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Владеет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основами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785">
                        <a:lnSpc>
                          <a:spcPct val="95700"/>
                        </a:lnSpc>
                        <a:spcBef>
                          <a:spcPts val="35"/>
                        </a:spcBef>
                        <a:tabLst>
                          <a:tab pos="838200" algn="l"/>
                          <a:tab pos="19196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практической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устной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письменной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речи,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ее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правильного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(фонетического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оформления,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также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им	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785">
                        <a:lnSpc>
                          <a:spcPct val="95900"/>
                        </a:lnSpc>
                        <a:tabLst>
                          <a:tab pos="159321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грамматическим минимумом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дальнейшего общения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Описывает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события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опыт,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выражает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свое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мнение,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492240" cy="9491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530350"/>
                <a:gridCol w="1798320"/>
                <a:gridCol w="810260"/>
                <a:gridCol w="2070100"/>
              </a:tblGrid>
              <a:tr h="1585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монологической</a:t>
                      </a:r>
                      <a:r>
                        <a:rPr dirty="0" sz="1200" spc="5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речи;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7785">
                        <a:lnSpc>
                          <a:spcPct val="95700"/>
                        </a:lnSpc>
                        <a:spcBef>
                          <a:spcPts val="30"/>
                        </a:spcBef>
                        <a:tabLst>
                          <a:tab pos="13315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участие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спонтанном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диалоге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всех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типичных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ситуациях,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короткими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фразами,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выражающими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личное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отношение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явлению,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предмету.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подкрепляя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dirty="0" sz="1200" spc="5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примерами,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общей</a:t>
                      </a:r>
                      <a:r>
                        <a:rPr dirty="0" sz="12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длительностью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около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2–3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минут.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15939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7145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язык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9403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Формирование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663064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иноязычной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ции	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88773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дальнейшим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коммуникативных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умений,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более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817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углубленным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20"/>
                        </a:lnSpc>
                        <a:tabLst>
                          <a:tab pos="141160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миры	иной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8419">
                        <a:lnSpc>
                          <a:spcPct val="95900"/>
                        </a:lnSpc>
                        <a:spcBef>
                          <a:spcPts val="25"/>
                        </a:spcBef>
                        <a:tabLst>
                          <a:tab pos="791210" algn="l"/>
                          <a:tab pos="1163320" algn="l"/>
                          <a:tab pos="1306830" algn="l"/>
                          <a:tab pos="16478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социокультуры,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познанием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ее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смысловых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обучающимися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	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8419">
                        <a:lnSpc>
                          <a:spcPct val="95800"/>
                        </a:lnSpc>
                        <a:spcBef>
                          <a:spcPts val="10"/>
                        </a:spcBef>
                        <a:tabLst>
                          <a:tab pos="535940" algn="l"/>
                          <a:tab pos="828040" algn="l"/>
                          <a:tab pos="1118235" algn="l"/>
                          <a:tab pos="1659889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	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контексте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межкультурного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предметные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содержание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опр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рамках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общепрофессиональной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обеспечивающими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студентов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профессионально-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ориентированными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знаниями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метаязыком.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8419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69151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владеет	системой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языка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способами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ее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01219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в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рн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коммуникативной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1188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ятельн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следующие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00075" algn="l"/>
                          <a:tab pos="1120775" algn="l"/>
                          <a:tab pos="1651000" algn="l"/>
                          <a:tab pos="185483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: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разнообразные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темы: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общие,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учебно-профессиональные,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651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51890" algn="l"/>
                          <a:tab pos="141986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41069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общается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без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подготовки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92175" algn="l"/>
                          <a:tab pos="1062990" algn="l"/>
                          <a:tab pos="1416685" algn="l"/>
                          <a:tab pos="1659889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ний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ведет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диалог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довольно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бегло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без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подготовки;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3841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17195">
                        <a:lnSpc>
                          <a:spcPts val="1370"/>
                        </a:lnSpc>
                        <a:spcBef>
                          <a:spcPts val="10"/>
                        </a:spcBef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коммуникация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0325">
                        <a:lnSpc>
                          <a:spcPts val="1370"/>
                        </a:lnSpc>
                        <a:spcBef>
                          <a:spcPts val="10"/>
                        </a:spcBef>
                        <a:tabLst>
                          <a:tab pos="953769" algn="l"/>
                          <a:tab pos="11391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ципл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из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77978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особенностей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13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коммуникативного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поведения,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способствует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46455" algn="l"/>
                          <a:tab pos="107442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ю	у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толерантного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отношения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2395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представителям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других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р,	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20"/>
                        </a:lnSpc>
                        <a:tabLst>
                          <a:tab pos="1663064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студентов	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5795">
                        <a:lnSpc>
                          <a:spcPts val="139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особенностями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785">
                        <a:lnSpc>
                          <a:spcPts val="1370"/>
                        </a:lnSpc>
                        <a:spcBef>
                          <a:spcPts val="10"/>
                        </a:spcBef>
                        <a:tabLst>
                          <a:tab pos="953769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аппарат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дисциплины;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5222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идентификации;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19785" algn="l"/>
                          <a:tab pos="919480" algn="l"/>
                          <a:tab pos="1172845" algn="l"/>
                          <a:tab pos="1516380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ли	и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8107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коммуникации;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9227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социокультурные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91440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особенности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  <a:tabLst>
                          <a:tab pos="19316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взаимодействия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28192" y="719581"/>
          <a:ext cx="6281420" cy="9491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150"/>
                <a:gridCol w="1579880"/>
                <a:gridCol w="720090"/>
                <a:gridCol w="1710689"/>
                <a:gridCol w="1951989"/>
              </a:tblGrid>
              <a:tr h="2286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үрдісін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көрсету;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тарихи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785">
                        <a:lnSpc>
                          <a:spcPct val="95600"/>
                        </a:lnSpc>
                        <a:spcBef>
                          <a:spcPts val="40"/>
                        </a:spcBef>
                        <a:tabLst>
                          <a:tab pos="969010" algn="l"/>
                          <a:tab pos="12763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аренада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хандықтың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жеке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мемлекет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ретінде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зы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6515">
                        <a:lnSpc>
                          <a:spcPct val="95900"/>
                        </a:lnSpc>
                        <a:spcBef>
                          <a:spcPts val="10"/>
                        </a:spcBef>
                        <a:tabLst>
                          <a:tab pos="1279525" algn="l"/>
                          <a:tab pos="131889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рс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Қазақстанның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ежелгі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ортағасырлық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тарихы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мәдениетін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ъе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ті	түр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қамтуға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танымал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етуге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бағытталған.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53606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алады;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қазақ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1017269" algn="l"/>
                          <a:tab pos="11207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мемлекеттілігінің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пта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тар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ғылыми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тұрғыда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сараптай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88636"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32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715010" algn="l"/>
                          <a:tab pos="123952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ұл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тарихы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5244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98107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азаттық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күресі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ұлттық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39775" algn="l"/>
                          <a:tab pos="99250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тари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17284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	тари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курсын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оқу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барысында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63245" algn="l"/>
                          <a:tab pos="137287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ұл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азаттық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3982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қозғалыстарының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54685" algn="l"/>
                          <a:tab pos="937894" algn="l"/>
                          <a:tab pos="12115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ъе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ті  тү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н.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13130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мәні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3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бағалау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ұзақ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94055" algn="l"/>
                          <a:tab pos="1077595" algn="l"/>
                          <a:tab pos="1275715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йы		тарих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ү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974725" algn="l"/>
                          <a:tab pos="13068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5697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н.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Шы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халықтарының</a:t>
                      </a:r>
                      <a:r>
                        <a:rPr dirty="0" sz="1200" spc="3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азаттық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51510" algn="l"/>
                          <a:tab pos="989330" algn="l"/>
                          <a:tab pos="130048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588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67410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ұл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т-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көтерілістерінің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89660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ъе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ғылыми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38671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тұжырымдамасының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әкелді.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23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913130" algn="l"/>
                          <a:tab pos="1243330" algn="l"/>
                          <a:tab pos="1635125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31826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тү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і;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егемендік</a:t>
                      </a:r>
                      <a:r>
                        <a:rPr dirty="0" sz="1200" spc="5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пен</a:t>
                      </a:r>
                      <a:r>
                        <a:rPr dirty="0" sz="1200" spc="5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тәуелсіздік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214755" algn="l"/>
                          <a:tab pos="163195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үшін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күрестегі ұлт-азаттық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рө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36600" algn="l"/>
                          <a:tab pos="1348740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керектігін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біледі;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ХҮІІІ-ХХ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198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ғасырдың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басындағы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тари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2077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сараптамалық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түрде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ұсына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58190" algn="l"/>
                          <a:tab pos="1430655" algn="l"/>
                          <a:tab pos="15474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тари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15975" algn="l"/>
                          <a:tab pos="155956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тұр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тал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пайдалануды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9851"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Алаш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қозғалысының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тарихы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532765" algn="l"/>
                          <a:tab pos="11385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Курс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ұлттық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сананы,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563245" algn="l"/>
                          <a:tab pos="852169" algn="l"/>
                          <a:tab pos="1102360" algn="l"/>
                          <a:tab pos="1242060" algn="l"/>
                          <a:tab pos="12731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Отанға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деген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құрметті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қалыптастырады;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	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ш  зиял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мысалында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республиканың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йту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ух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тәр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үл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зиялыларының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65"/>
                        </a:lnSpc>
                        <a:tabLst>
                          <a:tab pos="13982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идеялары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  <a:tabLst>
                          <a:tab pos="92646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Алаш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қозғалысының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120775" algn="l"/>
                          <a:tab pos="1322070" algn="l"/>
                          <a:tab pos="1431925" algn="l"/>
                          <a:tab pos="1531620" algn="l"/>
                          <a:tab pos="163893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пта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жүретін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негізгі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тарихи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үдерістерді біледі; «Алаш»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партиясының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құрылуының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партияның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бағдарламасы;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ғасырдың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басындағы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	тари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ү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тұ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сипаттайтын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фактілер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тар;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лар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492240" cy="5387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530350"/>
                <a:gridCol w="1798320"/>
                <a:gridCol w="810260"/>
                <a:gridCol w="2070100"/>
              </a:tblGrid>
              <a:tr h="2045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  <a:tabLst>
                          <a:tab pos="1659889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взаимодействия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055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852169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современном мире;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межкультурные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>
                        <a:lnSpc>
                          <a:spcPct val="110000"/>
                        </a:lnSpc>
                        <a:spcBef>
                          <a:spcPts val="30"/>
                        </a:spcBef>
                        <a:tabLst>
                          <a:tab pos="828040" algn="l"/>
                          <a:tab pos="1136015" algn="l"/>
                          <a:tab pos="16573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коммуникативные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рь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ры	и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	к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инокультурной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среде.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современном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мире;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национальные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особенности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вербальной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невербальной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коммуникации.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540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10"/>
                        </a:lnSpc>
                        <a:tabLst>
                          <a:tab pos="139573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Работа	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269240">
                        <a:lnSpc>
                          <a:spcPct val="9580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  текстом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905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953769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ципл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носит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четко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выраженный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05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познавательный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характер,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является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одним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способов</a:t>
                      </a:r>
                      <a:r>
                        <a:rPr dirty="0" sz="1200" spc="3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сохранения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обогащения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активного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3195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обучающихся.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65785" algn="l"/>
                          <a:tab pos="151955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тся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92505" algn="l"/>
                          <a:tab pos="1248410" algn="l"/>
                          <a:tab pos="1656714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рно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тения, 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тся	интер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	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51585" algn="l"/>
                          <a:tab pos="130619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	яз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при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тся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дальнейшей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7785">
                        <a:lnSpc>
                          <a:spcPct val="96200"/>
                        </a:lnSpc>
                        <a:tabLst>
                          <a:tab pos="892810" algn="l"/>
                          <a:tab pos="15748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самостоятельной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работы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	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тран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специальности.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15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4198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профессиональных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69340" algn="l"/>
                          <a:tab pos="163004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тер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про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ой;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6211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самостоятельно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лять	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739775" algn="l"/>
                          <a:tab pos="1047750" algn="l"/>
                          <a:tab pos="1346200" algn="l"/>
                          <a:tab pos="191579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  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о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	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15645" algn="l"/>
                          <a:tab pos="19253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справочном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аппарате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книги;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474470" algn="l"/>
                          <a:tab pos="162687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те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61365" algn="l"/>
                          <a:tab pos="865505" algn="l"/>
                          <a:tab pos="1526540" algn="l"/>
                          <a:tab pos="160464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тения.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самостоятельного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чтения.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932" y="871473"/>
            <a:ext cx="6510020" cy="2836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39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Minor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аталуы: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Іскерлік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ағылшын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тілі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6000"/>
              </a:lnSpc>
              <a:spcBef>
                <a:spcPts val="10"/>
              </a:spcBef>
            </a:pPr>
            <a:r>
              <a:rPr dirty="0" sz="1200" b="1">
                <a:latin typeface="Times New Roman"/>
                <a:cs typeface="Times New Roman"/>
              </a:rPr>
              <a:t>Жалпы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сипаттамасы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(өзектілігі):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Ағылшын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тілі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халықаралық</a:t>
            </a:r>
            <a:r>
              <a:rPr dirty="0" sz="1200">
                <a:latin typeface="Times New Roman"/>
                <a:cs typeface="Times New Roman"/>
              </a:rPr>
              <a:t> болып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саналады</a:t>
            </a:r>
            <a:r>
              <a:rPr dirty="0" sz="1200">
                <a:latin typeface="Times New Roman"/>
                <a:cs typeface="Times New Roman"/>
              </a:rPr>
              <a:t> және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әртүрлі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ортада </a:t>
            </a:r>
            <a:r>
              <a:rPr dirty="0" sz="1200" spc="-5">
                <a:latin typeface="Times New Roman"/>
                <a:cs typeface="Times New Roman"/>
              </a:rPr>
              <a:t>қолданылады. </a:t>
            </a:r>
            <a:r>
              <a:rPr dirty="0" sz="1200" spc="-10">
                <a:latin typeface="Times New Roman"/>
                <a:cs typeface="Times New Roman"/>
              </a:rPr>
              <a:t>Кәсіпкерлік </a:t>
            </a:r>
            <a:r>
              <a:rPr dirty="0" sz="1200" spc="-5">
                <a:latin typeface="Times New Roman"/>
                <a:cs typeface="Times New Roman"/>
              </a:rPr>
              <a:t>сала </a:t>
            </a:r>
            <a:r>
              <a:rPr dirty="0" sz="1200" spc="-10">
                <a:latin typeface="Times New Roman"/>
                <a:cs typeface="Times New Roman"/>
              </a:rPr>
              <a:t>да </a:t>
            </a:r>
            <a:r>
              <a:rPr dirty="0" sz="1200" spc="-5">
                <a:latin typeface="Times New Roman"/>
                <a:cs typeface="Times New Roman"/>
              </a:rPr>
              <a:t>бұдан </a:t>
            </a:r>
            <a:r>
              <a:rPr dirty="0" sz="1200" spc="-10">
                <a:latin typeface="Times New Roman"/>
                <a:cs typeface="Times New Roman"/>
              </a:rPr>
              <a:t>тыс </a:t>
            </a:r>
            <a:r>
              <a:rPr dirty="0" sz="1200" spc="-5">
                <a:latin typeface="Times New Roman"/>
                <a:cs typeface="Times New Roman"/>
              </a:rPr>
              <a:t>қалмайды. Іскери ағылшын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бұл </a:t>
            </a:r>
            <a:r>
              <a:rPr dirty="0" sz="1200" spc="-10">
                <a:latin typeface="Times New Roman"/>
                <a:cs typeface="Times New Roman"/>
              </a:rPr>
              <a:t>кәсіпкерлік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қызметте </a:t>
            </a:r>
            <a:r>
              <a:rPr dirty="0" sz="1200" spc="-5">
                <a:latin typeface="Times New Roman"/>
                <a:cs typeface="Times New Roman"/>
              </a:rPr>
              <a:t>қолданылатын </a:t>
            </a:r>
            <a:r>
              <a:rPr dirty="0" sz="1200" spc="-15">
                <a:latin typeface="Times New Roman"/>
                <a:cs typeface="Times New Roman"/>
              </a:rPr>
              <a:t>іскери </a:t>
            </a:r>
            <a:r>
              <a:rPr dirty="0" sz="1200" spc="-5">
                <a:latin typeface="Times New Roman"/>
                <a:cs typeface="Times New Roman"/>
              </a:rPr>
              <a:t>сөздердің </a:t>
            </a:r>
            <a:r>
              <a:rPr dirty="0" sz="1200">
                <a:latin typeface="Times New Roman"/>
                <a:cs typeface="Times New Roman"/>
              </a:rPr>
              <a:t>жиынтығы ғана </a:t>
            </a:r>
            <a:r>
              <a:rPr dirty="0" sz="1200" spc="-5">
                <a:latin typeface="Times New Roman"/>
                <a:cs typeface="Times New Roman"/>
              </a:rPr>
              <a:t>емес. </a:t>
            </a:r>
            <a:r>
              <a:rPr dirty="0" sz="1200">
                <a:latin typeface="Times New Roman"/>
                <a:cs typeface="Times New Roman"/>
              </a:rPr>
              <a:t>Бұл </a:t>
            </a:r>
            <a:r>
              <a:rPr dirty="0" sz="1200" spc="-5">
                <a:latin typeface="Times New Roman"/>
                <a:cs typeface="Times New Roman"/>
              </a:rPr>
              <a:t>ауызша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5">
                <a:latin typeface="Times New Roman"/>
                <a:cs typeface="Times New Roman"/>
              </a:rPr>
              <a:t>жазбаша </a:t>
            </a:r>
            <a:r>
              <a:rPr dirty="0" sz="1200" spc="5">
                <a:latin typeface="Times New Roman"/>
                <a:cs typeface="Times New Roman"/>
              </a:rPr>
              <a:t>қарым- 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қатынасты қамтитын ерекше дағдылардың жиынтығы </a:t>
            </a:r>
            <a:r>
              <a:rPr dirty="0" sz="1200" spc="-10">
                <a:latin typeface="Times New Roman"/>
                <a:cs typeface="Times New Roman"/>
              </a:rPr>
              <a:t>болып </a:t>
            </a:r>
            <a:r>
              <a:rPr dirty="0" sz="1200" spc="-5">
                <a:latin typeface="Times New Roman"/>
                <a:cs typeface="Times New Roman"/>
              </a:rPr>
              <a:t>табылады. Мұны </a:t>
            </a:r>
            <a:r>
              <a:rPr dirty="0" sz="1200" spc="-10">
                <a:latin typeface="Times New Roman"/>
                <a:cs typeface="Times New Roman"/>
              </a:rPr>
              <a:t>жетік </a:t>
            </a:r>
            <a:r>
              <a:rPr dirty="0" sz="1200">
                <a:latin typeface="Times New Roman"/>
                <a:cs typeface="Times New Roman"/>
              </a:rPr>
              <a:t>меңгеру </a:t>
            </a:r>
            <a:r>
              <a:rPr dirty="0" sz="1200" spc="-10">
                <a:latin typeface="Times New Roman"/>
                <a:cs typeface="Times New Roman"/>
              </a:rPr>
              <a:t>үшін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тек </a:t>
            </a:r>
            <a:r>
              <a:rPr dirty="0" sz="1200" spc="-5">
                <a:latin typeface="Times New Roman"/>
                <a:cs typeface="Times New Roman"/>
              </a:rPr>
              <a:t>теорияны жаттап алу жеткіліксіз. Шетелдік серіктестермен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5">
                <a:latin typeface="Times New Roman"/>
                <a:cs typeface="Times New Roman"/>
              </a:rPr>
              <a:t>клиенттермен </a:t>
            </a:r>
            <a:r>
              <a:rPr dirty="0" sz="1200" spc="-15">
                <a:latin typeface="Times New Roman"/>
                <a:cs typeface="Times New Roman"/>
              </a:rPr>
              <a:t>іскери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сөйлеу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тілін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үйлестіруді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білгенде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ғана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еркін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сөйлесуге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болады.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45"/>
              </a:lnSpc>
            </a:pPr>
            <a:r>
              <a:rPr dirty="0" sz="1200" spc="-5" b="1">
                <a:latin typeface="Times New Roman"/>
                <a:cs typeface="Times New Roman"/>
              </a:rPr>
              <a:t>Мақсаты:</a:t>
            </a:r>
            <a:r>
              <a:rPr dirty="0" sz="1200" spc="445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Іскерлік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шет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тілі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курсын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меңгерудің</a:t>
            </a:r>
            <a:r>
              <a:rPr dirty="0" sz="1200" spc="4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мақсаттары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студенттердің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кәсіби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саласында</a:t>
            </a:r>
            <a:endParaRPr sz="1200">
              <a:latin typeface="Times New Roman"/>
              <a:cs typeface="Times New Roman"/>
            </a:endParaRPr>
          </a:p>
          <a:p>
            <a:pPr algn="just" marL="12700" marR="8255">
              <a:lnSpc>
                <a:spcPct val="95700"/>
              </a:lnSpc>
              <a:spcBef>
                <a:spcPts val="35"/>
              </a:spcBef>
            </a:pPr>
            <a:r>
              <a:rPr dirty="0" sz="1200" spc="-5">
                <a:latin typeface="Times New Roman"/>
                <a:cs typeface="Times New Roman"/>
              </a:rPr>
              <a:t>практикалық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қолдану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үшін</a:t>
            </a:r>
            <a:r>
              <a:rPr dirty="0" sz="1200">
                <a:latin typeface="Times New Roman"/>
                <a:cs typeface="Times New Roman"/>
              </a:rPr>
              <a:t> қажетті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жазбаша</a:t>
            </a:r>
            <a:r>
              <a:rPr dirty="0" sz="1200">
                <a:latin typeface="Times New Roman"/>
                <a:cs typeface="Times New Roman"/>
              </a:rPr>
              <a:t> және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ауызша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іскери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қарым-қатынас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дағдыларын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қалыптастыру</a:t>
            </a:r>
            <a:r>
              <a:rPr dirty="0" sz="1200">
                <a:latin typeface="Times New Roman"/>
                <a:cs typeface="Times New Roman"/>
              </a:rPr>
              <a:t> және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дамыту,</a:t>
            </a:r>
            <a:r>
              <a:rPr dirty="0" sz="1200">
                <a:latin typeface="Times New Roman"/>
                <a:cs typeface="Times New Roman"/>
              </a:rPr>
              <a:t> сондай-ақ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студенттерді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заманауи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іскерлік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қарым-қатынастың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шындықтары </a:t>
            </a:r>
            <a:r>
              <a:rPr dirty="0" sz="1200">
                <a:latin typeface="Times New Roman"/>
                <a:cs typeface="Times New Roman"/>
              </a:rPr>
              <a:t>мен </a:t>
            </a:r>
            <a:r>
              <a:rPr dirty="0" sz="1200" spc="-10">
                <a:latin typeface="Times New Roman"/>
                <a:cs typeface="Times New Roman"/>
              </a:rPr>
              <a:t>ережелерімен </a:t>
            </a:r>
            <a:r>
              <a:rPr dirty="0" sz="1200">
                <a:latin typeface="Times New Roman"/>
                <a:cs typeface="Times New Roman"/>
              </a:rPr>
              <a:t>таныстыру </a:t>
            </a:r>
            <a:r>
              <a:rPr dirty="0" sz="1200" spc="-5">
                <a:latin typeface="Times New Roman"/>
                <a:cs typeface="Times New Roman"/>
              </a:rPr>
              <a:t>болып </a:t>
            </a:r>
            <a:r>
              <a:rPr dirty="0" sz="1200">
                <a:latin typeface="Times New Roman"/>
                <a:cs typeface="Times New Roman"/>
              </a:rPr>
              <a:t>табылады. </a:t>
            </a:r>
            <a:r>
              <a:rPr dirty="0" sz="1200" spc="-5">
                <a:latin typeface="Times New Roman"/>
                <a:cs typeface="Times New Roman"/>
              </a:rPr>
              <a:t>Іскери ағылшын </a:t>
            </a:r>
            <a:r>
              <a:rPr dirty="0" sz="1200" spc="-10">
                <a:latin typeface="Times New Roman"/>
                <a:cs typeface="Times New Roman"/>
              </a:rPr>
              <a:t>тілі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бұл жазбаша </a:t>
            </a:r>
            <a:r>
              <a:rPr dirty="0" sz="1200">
                <a:latin typeface="Times New Roman"/>
                <a:cs typeface="Times New Roman"/>
              </a:rPr>
              <a:t> және </a:t>
            </a:r>
            <a:r>
              <a:rPr dirty="0" sz="1200" spc="-5">
                <a:latin typeface="Times New Roman"/>
                <a:cs typeface="Times New Roman"/>
              </a:rPr>
              <a:t>ауызша </a:t>
            </a:r>
            <a:r>
              <a:rPr dirty="0" sz="1200" spc="-15">
                <a:latin typeface="Times New Roman"/>
                <a:cs typeface="Times New Roman"/>
              </a:rPr>
              <a:t>іскери </a:t>
            </a:r>
            <a:r>
              <a:rPr dirty="0" sz="1200">
                <a:latin typeface="Times New Roman"/>
                <a:cs typeface="Times New Roman"/>
              </a:rPr>
              <a:t>қарым-қатынастың </a:t>
            </a:r>
            <a:r>
              <a:rPr dirty="0" sz="1200" spc="-5">
                <a:latin typeface="Times New Roman"/>
                <a:cs typeface="Times New Roman"/>
              </a:rPr>
              <a:t>негізгі түрлерін: </a:t>
            </a:r>
            <a:r>
              <a:rPr dirty="0" sz="1200" spc="-10">
                <a:latin typeface="Times New Roman"/>
                <a:cs typeface="Times New Roman"/>
              </a:rPr>
              <a:t>іскери хат </a:t>
            </a:r>
            <a:r>
              <a:rPr dirty="0" sz="1200" spc="-5">
                <a:latin typeface="Times New Roman"/>
                <a:cs typeface="Times New Roman"/>
              </a:rPr>
              <a:t>алмасулар, </a:t>
            </a:r>
            <a:r>
              <a:rPr dirty="0" sz="1200">
                <a:latin typeface="Times New Roman"/>
                <a:cs typeface="Times New Roman"/>
              </a:rPr>
              <a:t>жұмысқа </a:t>
            </a:r>
            <a:r>
              <a:rPr dirty="0" sz="1200" spc="-5">
                <a:latin typeface="Times New Roman"/>
                <a:cs typeface="Times New Roman"/>
              </a:rPr>
              <a:t>өтініштер,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түйіндемені </a:t>
            </a:r>
            <a:r>
              <a:rPr dirty="0" sz="1200" spc="-10">
                <a:latin typeface="Times New Roman"/>
                <a:cs typeface="Times New Roman"/>
              </a:rPr>
              <a:t>дайындау, </a:t>
            </a:r>
            <a:r>
              <a:rPr dirty="0" sz="1200" spc="-5">
                <a:latin typeface="Times New Roman"/>
                <a:cs typeface="Times New Roman"/>
              </a:rPr>
              <a:t>презентация </a:t>
            </a:r>
            <a:r>
              <a:rPr dirty="0" sz="1200">
                <a:latin typeface="Times New Roman"/>
                <a:cs typeface="Times New Roman"/>
              </a:rPr>
              <a:t>мен </a:t>
            </a:r>
            <a:r>
              <a:rPr dirty="0" sz="1200" spc="-15">
                <a:latin typeface="Times New Roman"/>
                <a:cs typeface="Times New Roman"/>
              </a:rPr>
              <a:t>сөйлеу, </a:t>
            </a:r>
            <a:r>
              <a:rPr dirty="0" sz="1200">
                <a:latin typeface="Times New Roman"/>
                <a:cs typeface="Times New Roman"/>
              </a:rPr>
              <a:t>телефонмен </a:t>
            </a:r>
            <a:r>
              <a:rPr dirty="0" sz="1200" spc="-5">
                <a:latin typeface="Times New Roman"/>
                <a:cs typeface="Times New Roman"/>
              </a:rPr>
              <a:t>сөйлесу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5">
                <a:latin typeface="Times New Roman"/>
                <a:cs typeface="Times New Roman"/>
              </a:rPr>
              <a:t>келіссөздер, </a:t>
            </a:r>
            <a:r>
              <a:rPr dirty="0" sz="1200">
                <a:latin typeface="Times New Roman"/>
                <a:cs typeface="Times New Roman"/>
              </a:rPr>
              <a:t>әрекеттегі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іскери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қарым-қатынасты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қамтитын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оқу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курсы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болып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табылады.</a:t>
            </a:r>
            <a:endParaRPr sz="1200">
              <a:latin typeface="Times New Roman"/>
              <a:cs typeface="Times New Roman"/>
            </a:endParaRPr>
          </a:p>
          <a:p>
            <a:pPr algn="just" marL="12700" marR="4755515">
              <a:lnSpc>
                <a:spcPts val="1370"/>
              </a:lnSpc>
              <a:spcBef>
                <a:spcPts val="80"/>
              </a:spcBef>
            </a:pPr>
            <a:r>
              <a:rPr dirty="0" sz="1200" b="1">
                <a:latin typeface="Times New Roman"/>
                <a:cs typeface="Times New Roman"/>
              </a:rPr>
              <a:t>Оқыту</a:t>
            </a:r>
            <a:r>
              <a:rPr dirty="0" sz="1200" spc="-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тілі: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ағылшынша </a:t>
            </a:r>
            <a:r>
              <a:rPr dirty="0" sz="1200" spc="-29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Кредит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көлемі: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6584" y="3875278"/>
          <a:ext cx="6492240" cy="632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438910"/>
                <a:gridCol w="1801495"/>
                <a:gridCol w="899160"/>
                <a:gridCol w="2070100"/>
              </a:tblGrid>
              <a:tr h="533400">
                <a:tc>
                  <a:txBody>
                    <a:bodyPr/>
                    <a:lstStyle/>
                    <a:p>
                      <a:pPr algn="ctr" marL="1397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атауы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>
                        <a:lnSpc>
                          <a:spcPts val="1390"/>
                        </a:lnSpc>
                        <a:spcBef>
                          <a:spcPts val="15"/>
                        </a:spcBef>
                        <a:tabLst>
                          <a:tab pos="1090930" algn="l"/>
                        </a:tabLst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ің	қы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қа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сипаттамасы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20040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ит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көлемі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450850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алып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ырыла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ын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оқыту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нәтижелері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5878">
                <a:tc>
                  <a:txBody>
                    <a:bodyPr/>
                    <a:lstStyle/>
                    <a:p>
                      <a:pPr algn="ctr" marR="4699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A1-A2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455295">
                        <a:lnSpc>
                          <a:spcPts val="1590"/>
                        </a:lnSpc>
                        <a:spcBef>
                          <a:spcPts val="7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практикалық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«Практикалық</a:t>
                      </a:r>
                      <a:r>
                        <a:rPr dirty="0" sz="1200" spc="4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ағылшын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40"/>
                        </a:spcBef>
                        <a:tabLst>
                          <a:tab pos="626745" algn="l"/>
                          <a:tab pos="14566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тілі	A1-A2»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пәні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ct val="110000"/>
                        </a:lnSpc>
                        <a:spcBef>
                          <a:spcPts val="5"/>
                        </a:spcBef>
                        <a:tabLst>
                          <a:tab pos="1196975" algn="l"/>
                          <a:tab pos="1270000" algn="l"/>
                          <a:tab pos="14986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коммуникативті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	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ct val="110100"/>
                        </a:lnSpc>
                        <a:spcBef>
                          <a:spcPts val="20"/>
                        </a:spcBef>
                        <a:tabLst>
                          <a:tab pos="8318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тұлғалық-бағдарланған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	принциптер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ct val="110000"/>
                        </a:lnSpc>
                        <a:tabLst>
                          <a:tab pos="1224915" algn="l"/>
                          <a:tab pos="14960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ct val="110000"/>
                        </a:lnSpc>
                        <a:tabLst>
                          <a:tab pos="150495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принци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материалдарын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5405">
                        <a:lnSpc>
                          <a:spcPct val="110000"/>
                        </a:lnSpc>
                        <a:spcBef>
                          <a:spcPts val="5"/>
                        </a:spcBef>
                        <a:tabLst>
                          <a:tab pos="12515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функционалды-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126746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сөйлеу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әрекеті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ct val="110000"/>
                        </a:lnSpc>
                        <a:spcBef>
                          <a:spcPts val="25"/>
                        </a:spcBef>
                        <a:tabLst>
                          <a:tab pos="858519" algn="l"/>
                          <a:tab pos="1275715" algn="l"/>
                          <a:tab pos="138303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түрл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	өз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байланысы,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ө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ік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және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т.б.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арқылы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жүзеге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асырылады.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45"/>
                        </a:lnSpc>
                        <a:tabLst>
                          <a:tab pos="14198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Студенттер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білімінің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бастапқы</a:t>
                      </a:r>
                      <a:r>
                        <a:rPr dirty="0" sz="1200" spc="45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деңгейі;</a:t>
                      </a:r>
                      <a:r>
                        <a:rPr dirty="0" sz="1200" spc="43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баяндама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110000"/>
                        </a:lnSpc>
                        <a:spcBef>
                          <a:spcPts val="5"/>
                        </a:spcBef>
                        <a:tabLst>
                          <a:tab pos="1158240" algn="l"/>
                          <a:tab pos="127063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жасау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пікірталас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байланысты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CEFR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шет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5880">
                        <a:lnSpc>
                          <a:spcPct val="110200"/>
                        </a:lnSpc>
                        <a:spcBef>
                          <a:spcPts val="20"/>
                        </a:spcBef>
                        <a:tabLst>
                          <a:tab pos="12522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еуропалық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шкаласында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A1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A2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деңгейлерінен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төмен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емес қарым-қатынаста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тұрмыстық,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беру,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кәсіби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салаларда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қарым-қатынасты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жүзеге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асыру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үшін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шет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тілінде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ауызша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жазбаша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сөйлейді.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7955">
                <a:tc>
                  <a:txBody>
                    <a:bodyPr/>
                    <a:lstStyle/>
                    <a:p>
                      <a:pPr algn="ctr" marR="4699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Негізгі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шет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тілі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Студенттердің</a:t>
                      </a:r>
                      <a:r>
                        <a:rPr dirty="0" sz="1200" spc="44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4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A1-A2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11000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деңгейлерінде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барлық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негізгі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құраушылары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бойынша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мәдениаралық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11010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коммуникативті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құзыреттілігін;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сонымен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қатар</a:t>
                      </a:r>
                      <a:r>
                        <a:rPr dirty="0" sz="1200" spc="4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4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игеретін</a:t>
                      </a:r>
                      <a:r>
                        <a:rPr dirty="0" sz="1200" spc="4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4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тілдің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10985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Іс    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жүзінде</a:t>
                      </a:r>
                      <a:r>
                        <a:rPr dirty="0" sz="1200" spc="5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практикалық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785">
                        <a:lnSpc>
                          <a:spcPct val="11000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ауызша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жазбаша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сөйлеудің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негіздерін,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оның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дұрыс</a:t>
                      </a:r>
                      <a:r>
                        <a:rPr dirty="0" sz="1200" spc="84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(фонетикалық</a:t>
                      </a:r>
                      <a:r>
                        <a:rPr dirty="0" sz="1200" spc="81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5244">
                        <a:lnSpc>
                          <a:spcPct val="110100"/>
                        </a:lnSpc>
                        <a:spcBef>
                          <a:spcPts val="25"/>
                        </a:spcBef>
                        <a:tabLst>
                          <a:tab pos="135826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грамматикалық)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ағылшын</a:t>
                      </a:r>
                      <a:r>
                        <a:rPr dirty="0" sz="1200" spc="4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тілінде</a:t>
                      </a:r>
                      <a:r>
                        <a:rPr dirty="0" sz="1200" spc="50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әрі 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492240" cy="960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438910"/>
                <a:gridCol w="1801495"/>
                <a:gridCol w="899160"/>
                <a:gridCol w="2070100"/>
              </a:tblGrid>
              <a:tr h="2957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грамматикалық       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лексикалық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нормаларын;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110200"/>
                        </a:lnSpc>
                        <a:spcBef>
                          <a:spcPts val="25"/>
                        </a:spcBef>
                        <a:tabLst>
                          <a:tab pos="1020444" algn="l"/>
                          <a:tab pos="1151255" algn="l"/>
                          <a:tab pos="1319530" algn="l"/>
                          <a:tab pos="1343025" algn="l"/>
                          <a:tab pos="141033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монологтық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сөйлеудің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сипаты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құрылысын;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жағдайларда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аяқ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асты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қатысу,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оның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ішінде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құбылыс,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пәнге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деген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фразалармен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алмасуды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қарастырады.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сөйлесу   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үшін</a:t>
                      </a:r>
                      <a:r>
                        <a:rPr dirty="0" sz="1200" spc="3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3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лексикалық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ct val="100000"/>
                        </a:lnSpc>
                        <a:spcBef>
                          <a:spcPts val="140"/>
                        </a:spcBef>
                        <a:tabLst>
                          <a:tab pos="99631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және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грамматикалық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5880">
                        <a:lnSpc>
                          <a:spcPct val="110100"/>
                        </a:lnSpc>
                        <a:spcBef>
                          <a:spcPts val="25"/>
                        </a:spcBef>
                        <a:tabLst>
                          <a:tab pos="1297940" algn="l"/>
                          <a:tab pos="155702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минимумды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біледі.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Жалпы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тәжірибелерін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сипаттайды,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ұзақтығы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шамамен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2-3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0960">
                        <a:lnSpc>
                          <a:spcPct val="110000"/>
                        </a:lnSpc>
                        <a:tabLst>
                          <a:tab pos="141351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отырып,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өз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пікірін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білдіреді.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76697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  <a:tabLst>
                          <a:tab pos="75882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Кәсіби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ағылшын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тілі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Қарым-қатынас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110000"/>
                        </a:lnSpc>
                        <a:tabLst>
                          <a:tab pos="836930" algn="l"/>
                          <a:tab pos="1050290" algn="l"/>
                          <a:tab pos="1188085" algn="l"/>
                          <a:tab pos="1379220" algn="l"/>
                          <a:tab pos="154686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тер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	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п,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сонымен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қатар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басқа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әлеуметтік-мәдениет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әлемінің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бейнесін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терең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түсініп,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оның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мағыналық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110200"/>
                        </a:lnSpc>
                        <a:spcBef>
                          <a:spcPts val="20"/>
                        </a:spcBef>
                        <a:tabLst>
                          <a:tab pos="660400" algn="l"/>
                          <a:tab pos="797560" algn="l"/>
                          <a:tab pos="1395095" algn="l"/>
                          <a:tab pos="1468120" algn="l"/>
                          <a:tab pos="1487170" algn="l"/>
                        </a:tabLst>
                      </a:pP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отырып,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мәдениетаралық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коммуникация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алушының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мәдениеттері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ұ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тары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айырмашылықтарын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көре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білуімен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кәсіби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шет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0325">
                        <a:lnSpc>
                          <a:spcPct val="110000"/>
                        </a:lnSpc>
                        <a:tabLst>
                          <a:tab pos="12642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Студенттерге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кәсіби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бағытталған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метатілді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қамтамасыз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13004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қатынастың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жалпы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1594">
                        <a:lnSpc>
                          <a:spcPct val="110100"/>
                        </a:lnSpc>
                        <a:spcBef>
                          <a:spcPts val="20"/>
                        </a:spcBef>
                        <a:tabLst>
                          <a:tab pos="904875" algn="l"/>
                          <a:tab pos="106616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анықталған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сөйлеудің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қамтамасыз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етеді.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4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Тілдік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жүйеге   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  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110000"/>
                        </a:lnSpc>
                        <a:tabLst>
                          <a:tab pos="948055" algn="l"/>
                          <a:tab pos="1682114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коммуникативтік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қызметте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қолдану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әдістерін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игереді;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әрекеттерді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жүзеге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асырады: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әр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түрлі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жалпы,</a:t>
                      </a:r>
                      <a:r>
                        <a:rPr dirty="0" sz="120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3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беру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785">
                        <a:lnSpc>
                          <a:spcPct val="110200"/>
                        </a:lnSpc>
                        <a:spcBef>
                          <a:spcPts val="20"/>
                        </a:spcBef>
                        <a:tabLst>
                          <a:tab pos="1386840" algn="l"/>
                          <a:tab pos="1532890" algn="l"/>
                          <a:tab pos="166370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кәсіби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сонымен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қатар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бос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уақытқа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байланысты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птар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әңгімелер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жүргізеді;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сөйлеу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қойылмай,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грамматикалық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	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дайындықсыз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сөйлеседі;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диалогты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жылдам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дайындықсыз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жүргізеді;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7054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Мәдениетаралық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коммуникация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Бұл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коммуникативті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ct val="110000"/>
                        </a:lnSpc>
                        <a:tabLst>
                          <a:tab pos="1273175" algn="l"/>
                        </a:tabLst>
                      </a:pP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ұлт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ерекшеліктерін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зерттейді,</a:t>
                      </a:r>
                      <a:r>
                        <a:rPr dirty="0" sz="1200" spc="4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студенттердің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91440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басқа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мәдениеттер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  <a:tabLst>
                          <a:tab pos="110934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Пәннің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категориялық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аппаратын;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ct val="110200"/>
                        </a:lnSpc>
                        <a:spcBef>
                          <a:spcPts val="1005"/>
                        </a:spcBef>
                        <a:tabLst>
                          <a:tab pos="109093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тетіктерін;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492240" cy="6356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438910"/>
                <a:gridCol w="1801495"/>
                <a:gridCol w="899160"/>
                <a:gridCol w="2070100"/>
              </a:tblGrid>
              <a:tr h="35397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  <a:tabLst>
                          <a:tab pos="13747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өкілдеріне	деген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толеранттылық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ct val="110000"/>
                        </a:lnSpc>
                        <a:spcBef>
                          <a:spcPts val="25"/>
                        </a:spcBef>
                        <a:tabLst>
                          <a:tab pos="1117600" algn="l"/>
                          <a:tab pos="137414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ct val="110000"/>
                        </a:lnSpc>
                        <a:spcBef>
                          <a:spcPts val="5"/>
                        </a:spcBef>
                        <a:tabLst>
                          <a:tab pos="794385" algn="l"/>
                          <a:tab pos="1035685" algn="l"/>
                          <a:tab pos="13036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өз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ерекшеліктерімен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таныстырады;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мәдениетаралық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ct val="110000"/>
                        </a:lnSpc>
                        <a:spcBef>
                          <a:spcPts val="25"/>
                        </a:spcBef>
                        <a:tabLst>
                          <a:tab pos="1267460" algn="l"/>
                          <a:tab pos="13163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коммуникациялық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үйретеді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шетелдік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бейімделуге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көмектеседі.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мәдениетаралық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40"/>
                        </a:spcBef>
                        <a:tabLst>
                          <a:tab pos="15830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коммуникацияның	негізгі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110100"/>
                        </a:lnSpc>
                        <a:spcBef>
                          <a:spcPts val="25"/>
                        </a:spcBef>
                        <a:tabLst>
                          <a:tab pos="1228090" algn="l"/>
                          <a:tab pos="1678939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түрл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құрылымдық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элементтерін;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110000"/>
                        </a:lnSpc>
                        <a:spcBef>
                          <a:spcPts val="1010"/>
                        </a:spcBef>
                        <a:tabLst>
                          <a:tab pos="1442085" algn="l"/>
                          <a:tab pos="165100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өз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әрекеттесуінің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әлеуметтік-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заңдылықтары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мен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ерекшеліктерін;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785">
                        <a:lnSpc>
                          <a:spcPct val="110100"/>
                        </a:lnSpc>
                        <a:spcBef>
                          <a:spcPts val="1005"/>
                        </a:spcBef>
                        <a:tabLst>
                          <a:tab pos="9385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вербалды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вербальды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емес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қарым-қатынастың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ұлтт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1145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1594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Кәсіби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бағытталған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мәтінмен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жұмыс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32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54495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Бұл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нақты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танымдық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85165" algn="l"/>
                          <a:tab pos="1172210" algn="l"/>
                          <a:tab pos="13157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өз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474345" algn="l"/>
                          <a:tab pos="105918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байыту тәсілдерінің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	та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38480" algn="l"/>
                          <a:tab pos="831215" algn="l"/>
                          <a:tab pos="126047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рия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34060" algn="l"/>
                          <a:tab pos="797560" algn="l"/>
                          <a:tab pos="137350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түрл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	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29665" algn="l"/>
                          <a:tab pos="123253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шетелдік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әдебиеттермен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әрі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қарай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өзіндік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жұмыс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ts val="1370"/>
                        </a:lnSpc>
                        <a:tabLst>
                          <a:tab pos="1020444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қалыптасуда.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61594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109345" algn="l"/>
                          <a:tab pos="116078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тер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61694" algn="l"/>
                          <a:tab pos="1440815" algn="l"/>
                          <a:tab pos="175704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түс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і; 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тапт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5905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715645" algn="l"/>
                          <a:tab pos="1330960" algn="l"/>
                          <a:tab pos="13925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 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лы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16940" algn="l"/>
                          <a:tab pos="1867535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өз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бетінше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іздеуді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жүзеге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асыра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6476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67385" algn="l"/>
                          <a:tab pos="813435" algn="l"/>
                          <a:tab pos="1221740" algn="l"/>
                          <a:tab pos="15354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ртүр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түрл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92175" algn="l"/>
                          <a:tab pos="183324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түсінікке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ие.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Оқудың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барлық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түрл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н.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Ө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74394" algn="l"/>
                          <a:tab pos="136144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дамытады.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1641"/>
            <a:ext cx="6864350" cy="2489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415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Name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Minor: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Business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English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900"/>
              </a:lnSpc>
              <a:spcBef>
                <a:spcPts val="35"/>
              </a:spcBef>
            </a:pPr>
            <a:r>
              <a:rPr dirty="0" sz="1200" spc="-5" b="1">
                <a:latin typeface="Times New Roman"/>
                <a:cs typeface="Times New Roman"/>
              </a:rPr>
              <a:t>General description (actuality): </a:t>
            </a:r>
            <a:r>
              <a:rPr dirty="0" sz="1200" spc="-10">
                <a:latin typeface="Times New Roman"/>
                <a:cs typeface="Times New Roman"/>
              </a:rPr>
              <a:t>English </a:t>
            </a:r>
            <a:r>
              <a:rPr dirty="0" sz="1200" spc="-1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considered </a:t>
            </a:r>
            <a:r>
              <a:rPr dirty="0" sz="1200" spc="-5">
                <a:latin typeface="Times New Roman"/>
                <a:cs typeface="Times New Roman"/>
              </a:rPr>
              <a:t>as an international language and </a:t>
            </a:r>
            <a:r>
              <a:rPr dirty="0" sz="1200">
                <a:latin typeface="Times New Roman"/>
                <a:cs typeface="Times New Roman"/>
              </a:rPr>
              <a:t>used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various </a:t>
            </a:r>
            <a:r>
              <a:rPr dirty="0" sz="1200" spc="-10">
                <a:latin typeface="Times New Roman"/>
                <a:cs typeface="Times New Roman"/>
              </a:rPr>
              <a:t>circles.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business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sector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no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exception.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Business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English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not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just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set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>
                <a:latin typeface="Times New Roman"/>
                <a:cs typeface="Times New Roman"/>
              </a:rPr>
              <a:t> words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used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business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activities.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 </a:t>
            </a:r>
            <a:r>
              <a:rPr dirty="0" sz="1200" spc="-29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10">
                <a:latin typeface="Times New Roman"/>
                <a:cs typeface="Times New Roman"/>
              </a:rPr>
              <a:t>set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unique </a:t>
            </a:r>
            <a:r>
              <a:rPr dirty="0" sz="1200" spc="-10">
                <a:latin typeface="Times New Roman"/>
                <a:cs typeface="Times New Roman"/>
              </a:rPr>
              <a:t>skills, </a:t>
            </a:r>
            <a:r>
              <a:rPr dirty="0" sz="1200" spc="-5">
                <a:latin typeface="Times New Roman"/>
                <a:cs typeface="Times New Roman"/>
              </a:rPr>
              <a:t>including </a:t>
            </a:r>
            <a:r>
              <a:rPr dirty="0" sz="1200" spc="5">
                <a:latin typeface="Times New Roman"/>
                <a:cs typeface="Times New Roman"/>
              </a:rPr>
              <a:t>oral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written </a:t>
            </a:r>
            <a:r>
              <a:rPr dirty="0" sz="1200" spc="-5">
                <a:latin typeface="Times New Roman"/>
                <a:cs typeface="Times New Roman"/>
              </a:rPr>
              <a:t>communication.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master </a:t>
            </a:r>
            <a:r>
              <a:rPr dirty="0" sz="1200" spc="-25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thoroughly, </a:t>
            </a:r>
            <a:r>
              <a:rPr dirty="0" sz="1200" spc="-25">
                <a:latin typeface="Times New Roman"/>
                <a:cs typeface="Times New Roman"/>
              </a:rPr>
              <a:t>it </a:t>
            </a:r>
            <a:r>
              <a:rPr dirty="0" sz="1200" spc="-15">
                <a:latin typeface="Times New Roman"/>
                <a:cs typeface="Times New Roman"/>
              </a:rPr>
              <a:t>is </a:t>
            </a:r>
            <a:r>
              <a:rPr dirty="0" sz="1200" spc="-10">
                <a:latin typeface="Times New Roman"/>
                <a:cs typeface="Times New Roman"/>
              </a:rPr>
              <a:t>not enough just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10">
                <a:latin typeface="Times New Roman"/>
                <a:cs typeface="Times New Roman"/>
              </a:rPr>
              <a:t>memorize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theory. </a:t>
            </a:r>
            <a:r>
              <a:rPr dirty="0" sz="1200" spc="5">
                <a:latin typeface="Times New Roman"/>
                <a:cs typeface="Times New Roman"/>
              </a:rPr>
              <a:t>You </a:t>
            </a:r>
            <a:r>
              <a:rPr dirty="0" sz="1200" spc="-5">
                <a:latin typeface="Times New Roman"/>
                <a:cs typeface="Times New Roman"/>
              </a:rPr>
              <a:t>can </a:t>
            </a:r>
            <a:r>
              <a:rPr dirty="0" sz="1200" spc="-10">
                <a:latin typeface="Times New Roman"/>
                <a:cs typeface="Times New Roman"/>
              </a:rPr>
              <a:t>talk </a:t>
            </a:r>
            <a:r>
              <a:rPr dirty="0" sz="1200" spc="-5">
                <a:latin typeface="Times New Roman"/>
                <a:cs typeface="Times New Roman"/>
              </a:rPr>
              <a:t>freely </a:t>
            </a:r>
            <a:r>
              <a:rPr dirty="0" sz="1200">
                <a:latin typeface="Times New Roman"/>
                <a:cs typeface="Times New Roman"/>
              </a:rPr>
              <a:t>with </a:t>
            </a:r>
            <a:r>
              <a:rPr dirty="0" sz="1200" spc="-5">
                <a:latin typeface="Times New Roman"/>
                <a:cs typeface="Times New Roman"/>
              </a:rPr>
              <a:t>foreign </a:t>
            </a:r>
            <a:r>
              <a:rPr dirty="0" sz="1200">
                <a:latin typeface="Times New Roman"/>
                <a:cs typeface="Times New Roman"/>
              </a:rPr>
              <a:t>partners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 spc="-5">
                <a:latin typeface="Times New Roman"/>
                <a:cs typeface="Times New Roman"/>
              </a:rPr>
              <a:t>clients only </a:t>
            </a:r>
            <a:r>
              <a:rPr dirty="0" sz="1200">
                <a:latin typeface="Times New Roman"/>
                <a:cs typeface="Times New Roman"/>
              </a:rPr>
              <a:t>if </a:t>
            </a:r>
            <a:r>
              <a:rPr dirty="0" sz="1200" spc="-10">
                <a:latin typeface="Times New Roman"/>
                <a:cs typeface="Times New Roman"/>
              </a:rPr>
              <a:t>you </a:t>
            </a:r>
            <a:r>
              <a:rPr dirty="0" sz="1200" spc="20">
                <a:latin typeface="Times New Roman"/>
                <a:cs typeface="Times New Roman"/>
              </a:rPr>
              <a:t>know </a:t>
            </a:r>
            <a:r>
              <a:rPr dirty="0" sz="1200" spc="-5">
                <a:latin typeface="Times New Roman"/>
                <a:cs typeface="Times New Roman"/>
              </a:rPr>
              <a:t>how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10">
                <a:latin typeface="Times New Roman"/>
                <a:cs typeface="Times New Roman"/>
              </a:rPr>
              <a:t>combine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business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conversational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speech.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45"/>
              </a:lnSpc>
            </a:pPr>
            <a:r>
              <a:rPr dirty="0" sz="1200" spc="-5" b="1">
                <a:latin typeface="Times New Roman"/>
                <a:cs typeface="Times New Roman"/>
              </a:rPr>
              <a:t>Purpose:</a:t>
            </a:r>
            <a:r>
              <a:rPr dirty="0" sz="1200" spc="335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goals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mastering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discipline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Business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Foreign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Language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formation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development</a:t>
            </a:r>
            <a:endParaRPr sz="12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5900"/>
              </a:lnSpc>
              <a:spcBef>
                <a:spcPts val="35"/>
              </a:spcBef>
            </a:pP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students </a:t>
            </a:r>
            <a:r>
              <a:rPr dirty="0" sz="1200" spc="-5">
                <a:latin typeface="Times New Roman"/>
                <a:cs typeface="Times New Roman"/>
              </a:rPr>
              <a:t>' written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oral </a:t>
            </a:r>
            <a:r>
              <a:rPr dirty="0" sz="1200" spc="-10">
                <a:latin typeface="Times New Roman"/>
                <a:cs typeface="Times New Roman"/>
              </a:rPr>
              <a:t>business </a:t>
            </a:r>
            <a:r>
              <a:rPr dirty="0" sz="1200" spc="-5">
                <a:latin typeface="Times New Roman"/>
                <a:cs typeface="Times New Roman"/>
              </a:rPr>
              <a:t>communication </a:t>
            </a:r>
            <a:r>
              <a:rPr dirty="0" sz="1200" spc="-10">
                <a:latin typeface="Times New Roman"/>
                <a:cs typeface="Times New Roman"/>
              </a:rPr>
              <a:t>skills </a:t>
            </a:r>
            <a:r>
              <a:rPr dirty="0" sz="1200">
                <a:latin typeface="Times New Roman"/>
                <a:cs typeface="Times New Roman"/>
              </a:rPr>
              <a:t>necessary </a:t>
            </a:r>
            <a:r>
              <a:rPr dirty="0" sz="1200" spc="-10">
                <a:latin typeface="Times New Roman"/>
                <a:cs typeface="Times New Roman"/>
              </a:rPr>
              <a:t>for </a:t>
            </a:r>
            <a:r>
              <a:rPr dirty="0" sz="1200" spc="-5">
                <a:latin typeface="Times New Roman"/>
                <a:cs typeface="Times New Roman"/>
              </a:rPr>
              <a:t>practical </a:t>
            </a:r>
            <a:r>
              <a:rPr dirty="0" sz="1200">
                <a:latin typeface="Times New Roman"/>
                <a:cs typeface="Times New Roman"/>
              </a:rPr>
              <a:t>use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professional field,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as well as familiarization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students </a:t>
            </a:r>
            <a:r>
              <a:rPr dirty="0" sz="1200" spc="-5">
                <a:latin typeface="Times New Roman"/>
                <a:cs typeface="Times New Roman"/>
              </a:rPr>
              <a:t>with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realities and rules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modern business communication. </a:t>
            </a:r>
            <a:r>
              <a:rPr dirty="0" sz="1200" spc="-10">
                <a:latin typeface="Times New Roman"/>
                <a:cs typeface="Times New Roman"/>
              </a:rPr>
              <a:t>Business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English </a:t>
            </a:r>
            <a:r>
              <a:rPr dirty="0" sz="1200" spc="-1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training </a:t>
            </a:r>
            <a:r>
              <a:rPr dirty="0" sz="1200">
                <a:latin typeface="Times New Roman"/>
                <a:cs typeface="Times New Roman"/>
              </a:rPr>
              <a:t>course </a:t>
            </a:r>
            <a:r>
              <a:rPr dirty="0" sz="1200" spc="-5">
                <a:latin typeface="Times New Roman"/>
                <a:cs typeface="Times New Roman"/>
              </a:rPr>
              <a:t>that covers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5">
                <a:latin typeface="Times New Roman"/>
                <a:cs typeface="Times New Roman"/>
              </a:rPr>
              <a:t>main </a:t>
            </a:r>
            <a:r>
              <a:rPr dirty="0" sz="1200" spc="-5">
                <a:latin typeface="Times New Roman"/>
                <a:cs typeface="Times New Roman"/>
              </a:rPr>
              <a:t>types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written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 spc="5">
                <a:latin typeface="Times New Roman"/>
                <a:cs typeface="Times New Roman"/>
              </a:rPr>
              <a:t>oral </a:t>
            </a:r>
            <a:r>
              <a:rPr dirty="0" sz="1200" spc="-5">
                <a:latin typeface="Times New Roman"/>
                <a:cs typeface="Times New Roman"/>
              </a:rPr>
              <a:t>business communication: business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correspondence,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applying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for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work,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preparing </a:t>
            </a:r>
            <a:r>
              <a:rPr dirty="0" sz="1200" spc="-5">
                <a:latin typeface="Times New Roman"/>
                <a:cs typeface="Times New Roman"/>
              </a:rPr>
              <a:t>resumes, presentations and speeches, telephone conversations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negotiations,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business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communication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action.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45"/>
              </a:lnSpc>
            </a:pPr>
            <a:r>
              <a:rPr dirty="0" sz="1200" spc="-5" b="1">
                <a:latin typeface="Times New Roman"/>
                <a:cs typeface="Times New Roman"/>
              </a:rPr>
              <a:t>Language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5" b="1">
                <a:latin typeface="Times New Roman"/>
                <a:cs typeface="Times New Roman"/>
              </a:rPr>
              <a:t> teaching: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English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415"/>
              </a:lnSpc>
            </a:pPr>
            <a:r>
              <a:rPr dirty="0" sz="1200" spc="-5" b="1">
                <a:latin typeface="Times New Roman"/>
                <a:cs typeface="Times New Roman"/>
              </a:rPr>
              <a:t>Volume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credits: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6511" y="3503040"/>
          <a:ext cx="6991984" cy="6336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/>
                <a:gridCol w="2162175"/>
                <a:gridCol w="2070099"/>
                <a:gridCol w="539750"/>
                <a:gridCol w="1868804"/>
              </a:tblGrid>
              <a:tr h="707517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Name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discipline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4135">
                        <a:lnSpc>
                          <a:spcPts val="1400"/>
                        </a:lnSpc>
                        <a:spcBef>
                          <a:spcPts val="5"/>
                        </a:spcBef>
                        <a:tabLst>
                          <a:tab pos="599440" algn="l"/>
                          <a:tab pos="1497965" algn="l"/>
                          <a:tab pos="1793239" algn="l"/>
                        </a:tabLst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Sh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ion	of	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Num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4135">
                        <a:lnSpc>
                          <a:spcPct val="95800"/>
                        </a:lnSpc>
                        <a:spcBef>
                          <a:spcPts val="1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ber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credit </a:t>
                      </a:r>
                      <a:r>
                        <a:rPr dirty="0" sz="1200" spc="-2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outcomes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1145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Practical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English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A1-A2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discipline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"Practical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2230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971550" algn="l"/>
                          <a:tab pos="1401445" algn="l"/>
                          <a:tab pos="189865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2"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communicative-oriented.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program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discipline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developed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taking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into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account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principles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competence-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based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personality-oriented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approach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teaching.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These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principles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are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implemented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through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functional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thematic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selection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interaction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types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speech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activity,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stimulation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independent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work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students,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etc.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Speaks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foreign</a:t>
                      </a:r>
                      <a:r>
                        <a:rPr dirty="0" sz="1200" spc="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language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325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05346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oral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written form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communication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cognitive,</a:t>
                      </a:r>
                      <a:r>
                        <a:rPr dirty="0" sz="1200" spc="5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socio-cultural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professional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spheres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communication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least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level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A1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A2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according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Pan-European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scale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foreign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language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proficiency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levels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CEFR,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depending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initial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level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students;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ability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make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reports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conduct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discussions.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084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Basic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foreign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language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Examines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intercultural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1594">
                        <a:lnSpc>
                          <a:spcPct val="959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communicative competence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its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main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components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A1-A2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levels;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well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as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grammatical 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lexical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norm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language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being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studied;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nature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construction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dialogic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monological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speech;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participation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spontaneous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dialogue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all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typical situations,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including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exchange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short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phrases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expressing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personal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attitude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phenomenon,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subject.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Possesses</a:t>
                      </a:r>
                      <a:r>
                        <a:rPr dirty="0" sz="1200" spc="5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basics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9055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practical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oral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written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speech,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its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correct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(phonetic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grammatical) design, as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well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lexical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grammatical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minimum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further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in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English.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Describes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events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experiences,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expresses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his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opinion,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supporting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it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 examples, with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total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duration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about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2-3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minutes.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6511" y="719581"/>
          <a:ext cx="6991984" cy="8790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/>
                <a:gridCol w="2162175"/>
                <a:gridCol w="2070099"/>
                <a:gridCol w="539750"/>
                <a:gridCol w="1868804"/>
              </a:tblGrid>
              <a:tr h="3689096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English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Language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   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2230">
                        <a:lnSpc>
                          <a:spcPct val="95800"/>
                        </a:lnSpc>
                        <a:spcBef>
                          <a:spcPts val="3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foreign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language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competence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further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deepening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as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well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more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in-depth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understanding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picture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worlds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different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socioculture,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its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semantic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orientations,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ability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see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similarities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differences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between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learning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cultures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their application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context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intercultural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communication.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Provides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subject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content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speech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defined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general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spheres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communication,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providing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professionally-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oriented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metalanguage.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Knows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language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system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960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1517015" algn="l"/>
                          <a:tab pos="157480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ways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its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usage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communicative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activities;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performs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following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: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fluently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conducts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conversation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variety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topics: general,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educational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professional, as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well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concerning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free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time;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without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preparation without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making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grammatical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errors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without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visible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restrictions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speech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styles;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conducts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dialogue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quite fluently 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without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preparation;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436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Intercultural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350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886460" algn="l"/>
                          <a:tab pos="15081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discipline</a:t>
                      </a:r>
                      <a:r>
                        <a:rPr dirty="0" sz="120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examines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udy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351915" algn="l"/>
                          <a:tab pos="18700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promotes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students’</a:t>
                      </a:r>
                      <a:r>
                        <a:rPr dirty="0" sz="1200" spc="5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tolerant</a:t>
                      </a:r>
                      <a:r>
                        <a:rPr dirty="0" sz="1200" spc="6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attitude</a:t>
                      </a:r>
                      <a:r>
                        <a:rPr dirty="0" sz="1200" spc="5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66825" algn="l"/>
                          <a:tab pos="168084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cultures,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introduces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students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89000" algn="l"/>
                          <a:tab pos="1172210" algn="l"/>
                          <a:tab pos="153162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peculiarities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intercultural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84530" algn="l"/>
                          <a:tab pos="1254760" algn="l"/>
                          <a:tab pos="1351915" algn="l"/>
                          <a:tab pos="1875789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eac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63320" algn="l"/>
                          <a:tab pos="17780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helps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them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adapt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foreign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cultural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environment.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1594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718820" algn="l"/>
                          <a:tab pos="11264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apparatus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discipline;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010919" algn="l"/>
                          <a:tab pos="1330325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identification;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416559" algn="l"/>
                          <a:tab pos="751840" algn="l"/>
                          <a:tab pos="876935" algn="l"/>
                          <a:tab pos="1221105" algn="l"/>
                          <a:tab pos="1403350" algn="l"/>
                        </a:tabLst>
                      </a:pP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67080" algn="l"/>
                          <a:tab pos="1052830" algn="l"/>
                        </a:tabLst>
                      </a:pP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communication;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36600" algn="l"/>
                          <a:tab pos="105346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socio-cultural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patterns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interaction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modern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world;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06120" algn="l"/>
                          <a:tab pos="736600" algn="l"/>
                          <a:tab pos="1187450" algn="l"/>
                          <a:tab pos="1668145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communication.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032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  <a:tabLst>
                          <a:tab pos="779145" algn="l"/>
                          <a:tab pos="12204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Working	with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professionally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41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oriented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text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dirty="0" sz="1200" spc="4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4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discipline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clearly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96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cognitive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nature,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it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one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ways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preserve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enrich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active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vocabulary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students.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types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independent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extracurricular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reading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improved,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interest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foreign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language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developed,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skills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further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independent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work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foreign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literature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specialty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instilled.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Understands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meaning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960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4681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terms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defined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by the program;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able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search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 using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about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structure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reference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apparatus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book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independently;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idea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various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types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Possesses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kinds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reading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skills.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skill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independent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reading.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5109845" cy="55626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372110" marR="5080">
              <a:lnSpc>
                <a:spcPts val="1370"/>
              </a:lnSpc>
              <a:spcBef>
                <a:spcPts val="200"/>
              </a:spcBef>
            </a:pPr>
            <a:r>
              <a:rPr dirty="0" sz="1200" b="1">
                <a:latin typeface="Times New Roman"/>
                <a:cs typeface="Times New Roman"/>
              </a:rPr>
              <a:t>Minor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аталуы:</a:t>
            </a:r>
            <a:r>
              <a:rPr dirty="0" sz="1200" spc="-5" b="1">
                <a:latin typeface="Times New Roman"/>
                <a:cs typeface="Times New Roman"/>
              </a:rPr>
              <a:t> Денсаулықты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сақтауда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білім</a:t>
            </a:r>
            <a:r>
              <a:rPr dirty="0" sz="1200" spc="-5" b="1">
                <a:latin typeface="Times New Roman"/>
                <a:cs typeface="Times New Roman"/>
              </a:rPr>
              <a:t> беру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технологиялары </a:t>
            </a:r>
            <a:r>
              <a:rPr dirty="0" sz="1200" b="1">
                <a:latin typeface="Times New Roman"/>
                <a:cs typeface="Times New Roman"/>
              </a:rPr>
              <a:t> Жалпы</a:t>
            </a:r>
            <a:r>
              <a:rPr dirty="0" sz="1200" spc="7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сипаттамасы</a:t>
            </a:r>
            <a:r>
              <a:rPr dirty="0" sz="1200" spc="8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(өзектілігі):</a:t>
            </a:r>
            <a:r>
              <a:rPr dirty="0" sz="1200" spc="8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Оқу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үрдісін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кешенді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әдістемелік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30"/>
              </a:lnSpc>
            </a:pPr>
            <a:r>
              <a:rPr dirty="0" sz="1200" spc="-5">
                <a:latin typeface="Times New Roman"/>
                <a:cs typeface="Times New Roman"/>
              </a:rPr>
              <a:t>физикалық,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рухани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және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адамгершілікті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сақтауды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нығайтуға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ықпал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ету.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0562" y="868426"/>
            <a:ext cx="1609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түрде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жүргізу,Барынша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1218945"/>
            <a:ext cx="6870700" cy="143446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 indent="359410">
              <a:lnSpc>
                <a:spcPct val="95700"/>
              </a:lnSpc>
              <a:spcBef>
                <a:spcPts val="160"/>
              </a:spcBef>
            </a:pPr>
            <a:r>
              <a:rPr dirty="0" sz="1200" spc="-5" b="1">
                <a:latin typeface="Times New Roman"/>
                <a:cs typeface="Times New Roman"/>
              </a:rPr>
              <a:t>Мақсаты: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Әдістемелік</a:t>
            </a:r>
            <a:r>
              <a:rPr dirty="0" sz="1200" spc="-5">
                <a:latin typeface="Times New Roman"/>
                <a:cs typeface="Times New Roman"/>
              </a:rPr>
              <a:t> білімді</a:t>
            </a:r>
            <a:r>
              <a:rPr dirty="0" sz="1200">
                <a:latin typeface="Times New Roman"/>
                <a:cs typeface="Times New Roman"/>
              </a:rPr>
              <a:t> қалыптастыру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бойынша,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іскерлікті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және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дағдыларды</a:t>
            </a:r>
            <a:r>
              <a:rPr dirty="0" sz="1200">
                <a:latin typeface="Times New Roman"/>
                <a:cs typeface="Times New Roman"/>
              </a:rPr>
              <a:t> баланың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денесіне зақым </a:t>
            </a:r>
            <a:r>
              <a:rPr dirty="0" sz="1200" spc="-10">
                <a:latin typeface="Times New Roman"/>
                <a:cs typeface="Times New Roman"/>
              </a:rPr>
              <a:t>келтірмейтін </a:t>
            </a:r>
            <a:r>
              <a:rPr dirty="0" sz="1200" spc="10">
                <a:latin typeface="Times New Roman"/>
                <a:cs typeface="Times New Roman"/>
              </a:rPr>
              <a:t>оқу </a:t>
            </a:r>
            <a:r>
              <a:rPr dirty="0" sz="1200" spc="-5">
                <a:latin typeface="Times New Roman"/>
                <a:cs typeface="Times New Roman"/>
              </a:rPr>
              <a:t>жағдайлары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5">
                <a:latin typeface="Times New Roman"/>
                <a:cs typeface="Times New Roman"/>
              </a:rPr>
              <a:t>сондай-ақ өскелең ұрпаққа </a:t>
            </a:r>
            <a:r>
              <a:rPr dirty="0" sz="1200" spc="-10">
                <a:latin typeface="Times New Roman"/>
                <a:cs typeface="Times New Roman"/>
              </a:rPr>
              <a:t>денсаулық </a:t>
            </a:r>
            <a:r>
              <a:rPr dirty="0" sz="1200" spc="-5">
                <a:latin typeface="Times New Roman"/>
                <a:cs typeface="Times New Roman"/>
              </a:rPr>
              <a:t>құндылығы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туралы </a:t>
            </a:r>
            <a:r>
              <a:rPr dirty="0" sz="1200" spc="-10">
                <a:latin typeface="Times New Roman"/>
                <a:cs typeface="Times New Roman"/>
              </a:rPr>
              <a:t>білім </a:t>
            </a:r>
            <a:r>
              <a:rPr dirty="0" sz="1200" spc="5">
                <a:latin typeface="Times New Roman"/>
                <a:cs typeface="Times New Roman"/>
              </a:rPr>
              <a:t>беру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5">
                <a:latin typeface="Times New Roman"/>
                <a:cs typeface="Times New Roman"/>
              </a:rPr>
              <a:t>оны </a:t>
            </a:r>
            <a:r>
              <a:rPr dirty="0" sz="1200">
                <a:latin typeface="Times New Roman"/>
                <a:cs typeface="Times New Roman"/>
              </a:rPr>
              <a:t>сақтау </a:t>
            </a:r>
            <a:r>
              <a:rPr dirty="0" sz="1200" spc="-5">
                <a:latin typeface="Times New Roman"/>
                <a:cs typeface="Times New Roman"/>
              </a:rPr>
              <a:t>тәсілдері. </a:t>
            </a:r>
            <a:r>
              <a:rPr dirty="0" sz="1200" spc="-10">
                <a:latin typeface="Times New Roman"/>
                <a:cs typeface="Times New Roman"/>
              </a:rPr>
              <a:t>студенттердің </a:t>
            </a:r>
            <a:r>
              <a:rPr dirty="0" sz="1200">
                <a:latin typeface="Times New Roman"/>
                <a:cs typeface="Times New Roman"/>
              </a:rPr>
              <a:t>теориялық және </a:t>
            </a:r>
            <a:r>
              <a:rPr dirty="0" sz="1200" spc="-5">
                <a:latin typeface="Times New Roman"/>
                <a:cs typeface="Times New Roman"/>
              </a:rPr>
              <a:t>сауықтыру </a:t>
            </a:r>
            <a:r>
              <a:rPr dirty="0" sz="1200">
                <a:latin typeface="Times New Roman"/>
                <a:cs typeface="Times New Roman"/>
              </a:rPr>
              <a:t>жұмысының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әдіснамалық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негіздерін,кәсіптік</a:t>
            </a:r>
            <a:r>
              <a:rPr dirty="0" sz="1200">
                <a:latin typeface="Times New Roman"/>
                <a:cs typeface="Times New Roman"/>
              </a:rPr>
              <a:t> қызметтегі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денсаулық</a:t>
            </a:r>
            <a:r>
              <a:rPr dirty="0" sz="1200">
                <a:latin typeface="Times New Roman"/>
                <a:cs typeface="Times New Roman"/>
              </a:rPr>
              <a:t> сақтау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технологиялары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туралы;мүмкіндіктері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туралы </a:t>
            </a:r>
            <a:r>
              <a:rPr dirty="0" sz="1200" spc="-10">
                <a:latin typeface="Times New Roman"/>
                <a:cs typeface="Times New Roman"/>
              </a:rPr>
              <a:t>білім </a:t>
            </a:r>
            <a:r>
              <a:rPr dirty="0" sz="1200" spc="-5">
                <a:latin typeface="Times New Roman"/>
                <a:cs typeface="Times New Roman"/>
              </a:rPr>
              <a:t>алушыларға </a:t>
            </a:r>
            <a:r>
              <a:rPr dirty="0" sz="1200" spc="-10">
                <a:latin typeface="Times New Roman"/>
                <a:cs typeface="Times New Roman"/>
              </a:rPr>
              <a:t>Денсаулық </a:t>
            </a:r>
            <a:r>
              <a:rPr dirty="0" sz="1200">
                <a:latin typeface="Times New Roman"/>
                <a:cs typeface="Times New Roman"/>
              </a:rPr>
              <a:t>сақтау </a:t>
            </a:r>
            <a:r>
              <a:rPr dirty="0" sz="1200" spc="-5">
                <a:latin typeface="Times New Roman"/>
                <a:cs typeface="Times New Roman"/>
              </a:rPr>
              <a:t>технологияларының, </a:t>
            </a:r>
            <a:r>
              <a:rPr dirty="0" sz="1200" spc="-10">
                <a:latin typeface="Times New Roman"/>
                <a:cs typeface="Times New Roman"/>
              </a:rPr>
              <a:t>денсаулық </a:t>
            </a:r>
            <a:r>
              <a:rPr dirty="0" sz="1200">
                <a:latin typeface="Times New Roman"/>
                <a:cs typeface="Times New Roman"/>
              </a:rPr>
              <a:t>сақтау технологияларының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оқушылардың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жеке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басының </a:t>
            </a:r>
            <a:r>
              <a:rPr dirty="0" sz="1200" spc="-10">
                <a:latin typeface="Times New Roman"/>
                <a:cs typeface="Times New Roman"/>
              </a:rPr>
              <a:t>қалыптасуына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әсері,олардың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денсаулығын</a:t>
            </a:r>
            <a:r>
              <a:rPr dirty="0" sz="1200" spc="-10">
                <a:latin typeface="Times New Roman"/>
                <a:cs typeface="Times New Roman"/>
              </a:rPr>
              <a:t> нығайту.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55"/>
              </a:lnSpc>
            </a:pPr>
            <a:r>
              <a:rPr dirty="0" sz="1200" b="1">
                <a:latin typeface="Times New Roman"/>
                <a:cs typeface="Times New Roman"/>
              </a:rPr>
              <a:t>Оқыту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тілі: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қазақ,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орыс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405"/>
              </a:lnSpc>
            </a:pPr>
            <a:r>
              <a:rPr dirty="0" sz="1200" spc="-5" b="1">
                <a:latin typeface="Times New Roman"/>
                <a:cs typeface="Times New Roman"/>
              </a:rPr>
              <a:t>Кредит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көлемі: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16584" y="2823336"/>
          <a:ext cx="6074410" cy="7387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585"/>
                <a:gridCol w="1247140"/>
                <a:gridCol w="640080"/>
                <a:gridCol w="1801495"/>
                <a:gridCol w="2012314"/>
              </a:tblGrid>
              <a:tr h="53340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атауы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ит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көлемі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>
                        <a:lnSpc>
                          <a:spcPts val="1390"/>
                        </a:lnSpc>
                        <a:spcBef>
                          <a:spcPts val="15"/>
                        </a:spcBef>
                        <a:tabLst>
                          <a:tab pos="1090930" algn="l"/>
                        </a:tabLst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ің	қы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қа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сипаттамасы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0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(30-50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сөз)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93065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алып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ырыла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ын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оқыту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нәтижелері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540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8419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5753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6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15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809625" algn="l"/>
                          <a:tab pos="13100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2973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(білім</a:t>
                      </a:r>
                      <a:r>
                        <a:rPr dirty="0" sz="1200" spc="48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беру,</a:t>
                      </a:r>
                      <a:r>
                        <a:rPr dirty="0" sz="1200" spc="4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әлеуметтік,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8389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медициналық).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71219" algn="l"/>
                          <a:tab pos="1059815" algn="l"/>
                          <a:tab pos="14490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  <a:tabLst>
                          <a:tab pos="16795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(мектепішілік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ct val="96000"/>
                        </a:lnSpc>
                        <a:spcBef>
                          <a:spcPts val="20"/>
                        </a:spcBef>
                        <a:tabLst>
                          <a:tab pos="977900" algn="l"/>
                          <a:tab pos="1072515" algn="l"/>
                          <a:tab pos="1409700" algn="l"/>
                          <a:tab pos="1456055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	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ұйымдастыру;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мәдениетінің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тө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зерттейді.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15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892175" algn="l"/>
                          <a:tab pos="16236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1944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әдістемелік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жүйесін,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37235" algn="l"/>
                          <a:tab pos="15347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педагогикалық жағдайларды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  <a:tabLst>
                          <a:tab pos="125476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қызметте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теориялық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785">
                        <a:lnSpc>
                          <a:spcPct val="96000"/>
                        </a:lnSpc>
                        <a:spcBef>
                          <a:spcPts val="20"/>
                        </a:spcBef>
                        <a:tabLst>
                          <a:tab pos="1106170" algn="l"/>
                          <a:tab pos="1413510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дағдыларын;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интеграция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білімдерді,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педагогикалық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міндеттерді шешуде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әртүрлі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пәндік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салалардан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білімді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интеграциялау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біліктерін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меңгерген,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қабілетті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болуы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ts val="139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тәрбиесінің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даму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тарихынбіледі.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12566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88011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Білім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беру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40665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үдерісінде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Оқушылардың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657860" algn="l"/>
                          <a:tab pos="803910" algn="l"/>
                          <a:tab pos="868044" algn="l"/>
                          <a:tab pos="1196975" algn="l"/>
                          <a:tab pos="1248410" algn="l"/>
                          <a:tab pos="1456055" algn="l"/>
                          <a:tab pos="14833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денсаулығын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ру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ік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ө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сауықтыру-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әсе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етеді.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Сауықтыру-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989330" algn="l"/>
                          <a:tab pos="11150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педагогикалық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және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режимдік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сәттерді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эмоционалдық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реакцияларды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2490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тудыратын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жүйе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қарастырады.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320"/>
                        </a:lnSpc>
                        <a:tabLst>
                          <a:tab pos="10261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Іс-әрекеттің	рекреациялық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 marR="60325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801370" algn="l"/>
                          <a:tab pos="852805" algn="l"/>
                          <a:tab pos="1069975" algn="l"/>
                          <a:tab pos="1099185" algn="l"/>
                          <a:tab pos="1224280" algn="l"/>
                          <a:tab pos="1334135" algn="l"/>
                          <a:tab pos="1423035" algn="l"/>
                          <a:tab pos="1617345" algn="l"/>
                          <a:tab pos="189293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ры				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студенттерді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жалпыадамзаттық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құндылықтармен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тан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-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ті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ұйымдастырушылық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қолдана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отырып,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халықты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қызықтыруға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қабілетті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циял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-		өз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жүргізеді.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90805" marR="59055">
                        <a:lnSpc>
                          <a:spcPct val="95800"/>
                        </a:lnSpc>
                        <a:spcBef>
                          <a:spcPts val="15"/>
                        </a:spcBef>
                        <a:tabLst>
                          <a:tab pos="15201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отырып,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әртүрлі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типтегі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мекемелердегі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785" indent="20955">
                        <a:lnSpc>
                          <a:spcPts val="139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рекреациялық қызмет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сонымен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қатар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гигиеналық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074410" cy="9491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585"/>
                <a:gridCol w="1247140"/>
                <a:gridCol w="640080"/>
                <a:gridCol w="1801495"/>
                <a:gridCol w="2012314"/>
              </a:tblGrid>
              <a:tr h="1759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2642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Тәртіптің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бұзылу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709930" algn="l"/>
                          <a:tab pos="1205865" algn="l"/>
                          <a:tab pos="1242060" algn="l"/>
                          <a:tab pos="14528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бағдарламаларының,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көлемін,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олардың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сапасы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безендірілуін,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сондай-ақ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отбасындағы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жүктемесі)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зерделейді.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62420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және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табиғи-экологиялық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факторлар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2978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8464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(ДСТ)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білім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10489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берудегі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сақтау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Баланың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ағзасына</a:t>
                      </a:r>
                      <a:r>
                        <a:rPr dirty="0" sz="1200" spc="4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495934" algn="l"/>
                          <a:tab pos="761365" algn="l"/>
                          <a:tab pos="852169" algn="l"/>
                          <a:tab pos="916305" algn="l"/>
                          <a:tab pos="974725" algn="l"/>
                          <a:tab pos="1035050" algn="l"/>
                          <a:tab pos="1127125" algn="l"/>
                          <a:tab pos="1148715" algn="l"/>
                          <a:tab pos="1170305" algn="l"/>
                          <a:tab pos="1200150" algn="l"/>
                          <a:tab pos="1374140" algn="l"/>
                          <a:tab pos="14097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психикасына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жүктемені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						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ашады.Денсаулық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сақтау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технологиялары</a:t>
                      </a:r>
                      <a:r>
                        <a:rPr dirty="0" sz="12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арқылы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			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тиімділігін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қарастырады.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тә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	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(сабақта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қызмет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түрлерін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иі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			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жүктемені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ұтымды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бөлу;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рөл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								түрл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пайдалану;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ынтымақтастық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атмосфера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құру).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320"/>
                        </a:lnSpc>
                        <a:tabLst>
                          <a:tab pos="617855" algn="l"/>
                          <a:tab pos="16198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Дене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шынықтыру	және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 marR="57150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587375" algn="l"/>
                          <a:tab pos="724535" algn="l"/>
                          <a:tab pos="892175" algn="l"/>
                          <a:tab pos="916305" algn="l"/>
                          <a:tab pos="1196975" algn="l"/>
                          <a:tab pos="1233805" algn="l"/>
                          <a:tab pos="1270635" algn="l"/>
                          <a:tab pos="1435735" algn="l"/>
                          <a:tab pos="1470660" algn="l"/>
                          <a:tab pos="1620520" algn="l"/>
                          <a:tab pos="16414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спорт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жетістіктері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туралы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ту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құралдарын,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халықты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спорттық-рекреациялық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тар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		ү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тә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н;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ру		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			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пайдаланады.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  <a:tabLst>
                          <a:tab pos="10293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Рухани	құндылықтар,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ct val="95800"/>
                        </a:lnSpc>
                        <a:spcBef>
                          <a:spcPts val="30"/>
                        </a:spcBef>
                        <a:tabLst>
                          <a:tab pos="565785" algn="l"/>
                          <a:tab pos="593725" algn="l"/>
                          <a:tab pos="640080" algn="l"/>
                          <a:tab pos="853440" algn="l"/>
                          <a:tab pos="940435" algn="l"/>
                          <a:tab pos="1032510" algn="l"/>
                          <a:tab pos="1059180" algn="l"/>
                          <a:tab pos="1105535" algn="l"/>
                          <a:tab pos="1138555" algn="l"/>
                          <a:tab pos="1248410" algn="l"/>
                          <a:tab pos="1272540" algn="l"/>
                          <a:tab pos="1467485" algn="l"/>
                          <a:tab pos="1494790" algn="l"/>
                          <a:tab pos="1623695" algn="l"/>
                          <a:tab pos="1802764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патриотизмді			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тәрбиелеу,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девианттымінез-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құлықтыңалдыналу,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ру									ү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шұғылданушылардың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жеке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туралы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алған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білім;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қарым-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				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шұғылданушылар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  ин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	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		–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ру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	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орындайды.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3067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413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8445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үр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362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алушыларға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2481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теориялық,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тәсілдер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арқылы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денсаулығын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350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810260" algn="l"/>
                          <a:tab pos="12604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үр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6992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денсаулығын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72898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педагогикалық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6682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оқушылардың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29590" algn="l"/>
                          <a:tab pos="13303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мәдениетін,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оны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сақтауға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ететін</a:t>
                      </a:r>
                      <a:r>
                        <a:rPr dirty="0" sz="1200" spc="4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жеке</a:t>
                      </a:r>
                      <a:r>
                        <a:rPr dirty="0" sz="1200" spc="4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қасиеттерін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64769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020444" algn="l"/>
                        </a:tabLst>
                      </a:pP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денсаулығын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 marR="20637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қалыптастыруға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қабілетті.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 marR="918844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педагогикалық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 marR="6350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51585" algn="l"/>
                          <a:tab pos="147764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р,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45160" algn="l"/>
                          <a:tab pos="995044" algn="l"/>
                          <a:tab pos="1393825" algn="l"/>
                          <a:tab pos="154051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ts val="1330"/>
                        </a:lnSpc>
                        <a:tabLst>
                          <a:tab pos="675640" algn="l"/>
                          <a:tab pos="11842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ететін	жеке	қасиеттерін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6584" y="719581"/>
          <a:ext cx="6074410" cy="3875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585"/>
                <a:gridCol w="1247140"/>
                <a:gridCol w="640080"/>
                <a:gridCol w="1801495"/>
                <a:gridCol w="2012314"/>
              </a:tblGrid>
              <a:tr h="1585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0414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тәрбиелеуге,	денсаулық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  <a:tabLst>
                          <a:tab pos="12522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туралы	идеяны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855344" algn="l"/>
                          <a:tab pos="125539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қалыптастыруға,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ө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жүргізуге 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ынталандыруға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8933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тәсілдерін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ашады.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080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тәрбиелеуге,</a:t>
                      </a:r>
                      <a:r>
                        <a:rPr dirty="0" sz="1200" spc="46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4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90805" marR="6096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туралы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идеяны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құндылық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ретінде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қалыптастыруға,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салауатты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өмір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салтын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жүргізуге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ынталандыруға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бағытталған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3586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45529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сақтаудың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928369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өзара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байланыс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технологиялар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15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3100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педагогикасының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540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жүйелік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принципі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білім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алушылардың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871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денсаулығына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32207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табылады,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оның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аясында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588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53135" algn="l"/>
                          <a:tab pos="995680" algn="l"/>
                          <a:tab pos="166116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–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  <a:tabLst>
                          <a:tab pos="118808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ретінде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міндетті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90"/>
                        </a:lnSpc>
                        <a:tabLst>
                          <a:tab pos="1038860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р: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таңдау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даярлау.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6096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10934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Денсаулық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сақтаудың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жүйе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ұр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меңгерген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90805" marR="56515">
                        <a:lnSpc>
                          <a:spcPct val="95900"/>
                        </a:lnSpc>
                        <a:spcBef>
                          <a:spcPts val="25"/>
                        </a:spcBef>
                        <a:tabLst>
                          <a:tab pos="12795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кадрларды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іріктеу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даярлау,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жұмыстың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ғылыми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–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әдістемелік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қамтамасыз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етілуі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ретінде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міндетті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қабілетті.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70700" cy="2489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Название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Minor: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Здоровьесберегающие</a:t>
            </a:r>
            <a:r>
              <a:rPr dirty="0" sz="1200" b="1">
                <a:latin typeface="Times New Roman"/>
                <a:cs typeface="Times New Roman"/>
              </a:rPr>
              <a:t> образовательные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технологии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715" indent="359410">
              <a:lnSpc>
                <a:spcPct val="95800"/>
              </a:lnSpc>
              <a:spcBef>
                <a:spcPts val="5"/>
              </a:spcBef>
            </a:pPr>
            <a:r>
              <a:rPr dirty="0" sz="1200" spc="-10" b="1">
                <a:latin typeface="Times New Roman"/>
                <a:cs typeface="Times New Roman"/>
              </a:rPr>
              <a:t>Общее </a:t>
            </a:r>
            <a:r>
              <a:rPr dirty="0" sz="1200" spc="-5" b="1">
                <a:latin typeface="Times New Roman"/>
                <a:cs typeface="Times New Roman"/>
              </a:rPr>
              <a:t>описание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(актуальность): </a:t>
            </a:r>
            <a:r>
              <a:rPr dirty="0" sz="1200" spc="-10">
                <a:latin typeface="Times New Roman"/>
                <a:cs typeface="Times New Roman"/>
              </a:rPr>
              <a:t>Проведение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учебного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процесса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комплексе методов, приемов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условий,</a:t>
            </a:r>
            <a:r>
              <a:rPr dirty="0" sz="1200" spc="-5">
                <a:latin typeface="Times New Roman"/>
                <a:cs typeface="Times New Roman"/>
              </a:rPr>
              <a:t> максимально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способствующих</a:t>
            </a:r>
            <a:r>
              <a:rPr dirty="0" sz="1200">
                <a:latin typeface="Times New Roman"/>
                <a:cs typeface="Times New Roman"/>
              </a:rPr>
              <a:t> сохранению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укреплению</a:t>
            </a:r>
            <a:r>
              <a:rPr dirty="0" sz="1200" spc="-5">
                <a:latin typeface="Times New Roman"/>
                <a:cs typeface="Times New Roman"/>
              </a:rPr>
              <a:t> физического,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духовного</a:t>
            </a:r>
            <a:r>
              <a:rPr dirty="0" sz="1200">
                <a:latin typeface="Times New Roman"/>
                <a:cs typeface="Times New Roman"/>
              </a:rPr>
              <a:t> 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нравственного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здоровья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субъектов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образовательного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процесса.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359410">
              <a:lnSpc>
                <a:spcPct val="95900"/>
              </a:lnSpc>
              <a:spcBef>
                <a:spcPts val="10"/>
              </a:spcBef>
            </a:pPr>
            <a:r>
              <a:rPr dirty="0" sz="1200" b="1">
                <a:latin typeface="Times New Roman"/>
                <a:cs typeface="Times New Roman"/>
              </a:rPr>
              <a:t>Цель: </a:t>
            </a:r>
            <a:r>
              <a:rPr dirty="0" sz="1200" spc="-5">
                <a:latin typeface="Times New Roman"/>
                <a:cs typeface="Times New Roman"/>
              </a:rPr>
              <a:t>Формирование методических </a:t>
            </a:r>
            <a:r>
              <a:rPr dirty="0" sz="1200">
                <a:latin typeface="Times New Roman"/>
                <a:cs typeface="Times New Roman"/>
              </a:rPr>
              <a:t>знаний, </a:t>
            </a:r>
            <a:r>
              <a:rPr dirty="0" sz="1200" spc="-5">
                <a:latin typeface="Times New Roman"/>
                <a:cs typeface="Times New Roman"/>
              </a:rPr>
              <a:t>умений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навыков </a:t>
            </a:r>
            <a:r>
              <a:rPr dirty="0" sz="1200" spc="-10">
                <a:latin typeface="Times New Roman"/>
                <a:cs typeface="Times New Roman"/>
              </a:rPr>
              <a:t>по созданию </a:t>
            </a:r>
            <a:r>
              <a:rPr dirty="0" sz="1200" spc="-5">
                <a:latin typeface="Times New Roman"/>
                <a:cs typeface="Times New Roman"/>
              </a:rPr>
              <a:t>для ребенка </a:t>
            </a:r>
            <a:r>
              <a:rPr dirty="0" sz="1200" spc="5">
                <a:latin typeface="Times New Roman"/>
                <a:cs typeface="Times New Roman"/>
              </a:rPr>
              <a:t>таких 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условий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обучения,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которые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будут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травмировать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его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организм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психику,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а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также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дать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подрастающему </a:t>
            </a:r>
            <a:r>
              <a:rPr dirty="0" sz="1200">
                <a:latin typeface="Times New Roman"/>
                <a:cs typeface="Times New Roman"/>
              </a:rPr>
              <a:t>поколению </a:t>
            </a:r>
            <a:r>
              <a:rPr dirty="0" sz="1200" spc="-5">
                <a:latin typeface="Times New Roman"/>
                <a:cs typeface="Times New Roman"/>
              </a:rPr>
              <a:t>знания </a:t>
            </a:r>
            <a:r>
              <a:rPr dirty="0" sz="1200">
                <a:latin typeface="Times New Roman"/>
                <a:cs typeface="Times New Roman"/>
              </a:rPr>
              <a:t>о мере </a:t>
            </a:r>
            <a:r>
              <a:rPr dirty="0" sz="1200" spc="-5">
                <a:latin typeface="Times New Roman"/>
                <a:cs typeface="Times New Roman"/>
              </a:rPr>
              <a:t>ценности здоровья</a:t>
            </a:r>
            <a:r>
              <a:rPr dirty="0" sz="1200">
                <a:latin typeface="Times New Roman"/>
                <a:cs typeface="Times New Roman"/>
              </a:rPr>
              <a:t> и </a:t>
            </a:r>
            <a:r>
              <a:rPr dirty="0" sz="1200" spc="-5">
                <a:latin typeface="Times New Roman"/>
                <a:cs typeface="Times New Roman"/>
              </a:rPr>
              <a:t>способах </a:t>
            </a:r>
            <a:r>
              <a:rPr dirty="0" sz="1200" spc="-10">
                <a:latin typeface="Times New Roman"/>
                <a:cs typeface="Times New Roman"/>
              </a:rPr>
              <a:t>его</a:t>
            </a:r>
            <a:r>
              <a:rPr dirty="0" sz="1200" spc="-5">
                <a:latin typeface="Times New Roman"/>
                <a:cs typeface="Times New Roman"/>
              </a:rPr>
              <a:t> сохранения.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являются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формирование</a:t>
            </a:r>
            <a:r>
              <a:rPr dirty="0" sz="1200">
                <a:latin typeface="Times New Roman"/>
                <a:cs typeface="Times New Roman"/>
              </a:rPr>
              <a:t> у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студентов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теоретических</a:t>
            </a:r>
            <a:r>
              <a:rPr dirty="0" sz="1200">
                <a:latin typeface="Times New Roman"/>
                <a:cs typeface="Times New Roman"/>
              </a:rPr>
              <a:t> 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методологических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основ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оздоровительной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работы,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представления </a:t>
            </a:r>
            <a:r>
              <a:rPr dirty="0" sz="1200">
                <a:latin typeface="Times New Roman"/>
                <a:cs typeface="Times New Roman"/>
              </a:rPr>
              <a:t>о </a:t>
            </a:r>
            <a:r>
              <a:rPr dirty="0" sz="1200" spc="-5">
                <a:latin typeface="Times New Roman"/>
                <a:cs typeface="Times New Roman"/>
              </a:rPr>
              <a:t>здоровьесберегающих технологиях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5">
                <a:latin typeface="Times New Roman"/>
                <a:cs typeface="Times New Roman"/>
              </a:rPr>
              <a:t>профессиональной деятельности; </a:t>
            </a:r>
            <a:r>
              <a:rPr dirty="0" sz="1200">
                <a:latin typeface="Times New Roman"/>
                <a:cs typeface="Times New Roman"/>
              </a:rPr>
              <a:t>о </a:t>
            </a:r>
            <a:r>
              <a:rPr dirty="0" sz="1200" spc="-5">
                <a:latin typeface="Times New Roman"/>
                <a:cs typeface="Times New Roman"/>
              </a:rPr>
              <a:t>механизмах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воздействия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здоровьесберегающих</a:t>
            </a:r>
            <a:r>
              <a:rPr dirty="0" sz="1200">
                <a:latin typeface="Times New Roman"/>
                <a:cs typeface="Times New Roman"/>
              </a:rPr>
              <a:t> технологий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обучающихся,</a:t>
            </a:r>
            <a:r>
              <a:rPr dirty="0" sz="1200">
                <a:latin typeface="Times New Roman"/>
                <a:cs typeface="Times New Roman"/>
              </a:rPr>
              <a:t> о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возможностях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влияния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здоровьесберегающих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технологий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становление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личности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учащихся,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укрепление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их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здоровья.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55"/>
              </a:lnSpc>
            </a:pPr>
            <a:r>
              <a:rPr dirty="0" sz="1200" spc="-5" b="1">
                <a:latin typeface="Times New Roman"/>
                <a:cs typeface="Times New Roman"/>
              </a:rPr>
              <a:t>Язык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обучения: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казахский,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русский</a:t>
            </a:r>
            <a:endParaRPr sz="1200">
              <a:latin typeface="Times New Roman"/>
              <a:cs typeface="Times New Roman"/>
            </a:endParaRPr>
          </a:p>
          <a:p>
            <a:pPr algn="just" marL="372110">
              <a:lnSpc>
                <a:spcPts val="1430"/>
              </a:lnSpc>
            </a:pPr>
            <a:r>
              <a:rPr dirty="0" sz="1200" spc="-5" b="1">
                <a:latin typeface="Times New Roman"/>
                <a:cs typeface="Times New Roman"/>
              </a:rPr>
              <a:t>Объём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кредитов: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8360" y="3524376"/>
          <a:ext cx="6580505" cy="6686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/>
                <a:gridCol w="1618615"/>
                <a:gridCol w="810894"/>
                <a:gridCol w="1801495"/>
                <a:gridCol w="1978660"/>
              </a:tblGrid>
              <a:tr h="533781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23240">
                        <a:lnSpc>
                          <a:spcPts val="14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нование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93345">
                        <a:lnSpc>
                          <a:spcPts val="1400"/>
                        </a:lnSpc>
                        <a:spcBef>
                          <a:spcPts val="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Кол-во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кр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690">
                        <a:lnSpc>
                          <a:spcPts val="1400"/>
                        </a:lnSpc>
                        <a:spcBef>
                          <a:spcPts val="5"/>
                        </a:spcBef>
                        <a:tabLst>
                          <a:tab pos="1096645" algn="l"/>
                        </a:tabLst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кое	опи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29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(30-50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слов)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7785">
                        <a:lnSpc>
                          <a:spcPts val="1400"/>
                        </a:lnSpc>
                        <a:spcBef>
                          <a:spcPts val="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Формируемые результаты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обучения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12184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032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956944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Здоровьесберегающая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заведения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4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20650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здоровьесберегающей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среды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(образовательный,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5626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социальный,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медицинский).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1130300" algn="l"/>
                          <a:tab pos="1228725" algn="l"/>
                          <a:tab pos="1651000" algn="l"/>
                          <a:tab pos="16859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негативно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влияющие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здоровье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(в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-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организационные;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психолого-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		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общепатогенные,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низком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культуры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здоровья).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715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187450" algn="l"/>
                          <a:tab pos="130429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20"/>
                        </a:lnSpc>
                        <a:tabLst>
                          <a:tab pos="18275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педагогических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7150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791210" algn="l"/>
                          <a:tab pos="892175" algn="l"/>
                          <a:tab pos="952500" algn="l"/>
                          <a:tab pos="1016635" algn="l"/>
                          <a:tab pos="1056640" algn="l"/>
                          <a:tab pos="1160145" algn="l"/>
                          <a:tab pos="1181735" algn="l"/>
                          <a:tab pos="1214755" algn="l"/>
                          <a:tab pos="1266190" algn="l"/>
                          <a:tab pos="1336675" algn="l"/>
                          <a:tab pos="1416685" algn="l"/>
                          <a:tab pos="1452880" algn="l"/>
                          <a:tab pos="182943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							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ний,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	и				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применения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теоретических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знаний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профессиональной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ятельн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				с		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	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			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ий;  знаниями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теории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педагогической 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инте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и,	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и  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инте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  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из					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	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тей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нии	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задач,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быть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способным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к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педагогическому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сотрудничеству.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4361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905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Здоровье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сберегающий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режим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43624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ом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05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17856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гарантирующие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151255" algn="l"/>
                          <a:tab pos="165417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	и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627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учащихся;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41400" algn="l"/>
                          <a:tab pos="13728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педагогическое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	на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жизни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школьников.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Рассматривает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занятия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4808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оздоровительно-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характера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комплексность,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 marR="5969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05346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личность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занимающихся</a:t>
                      </a:r>
                      <a:r>
                        <a:rPr dirty="0" sz="1200" spc="3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 marR="5969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99885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проц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форм</a:t>
                      </a:r>
                      <a:r>
                        <a:rPr dirty="0" sz="1200" spc="5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занятий,</a:t>
                      </a:r>
                      <a:r>
                        <a:rPr dirty="0" sz="1200" spc="5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приобщать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837689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к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общечеловеческим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ценностям;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 marR="59055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1251585" algn="l"/>
                          <a:tab pos="18300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-способен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заинтересовывать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организаторские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способности,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участии</a:t>
                      </a:r>
                      <a:r>
                        <a:rPr dirty="0" sz="120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рекреационной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ts val="1365"/>
                        </a:lnSpc>
                        <a:tabLst>
                          <a:tab pos="1863089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деятельности;	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28192" y="719581"/>
          <a:ext cx="6281420" cy="5979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150"/>
                <a:gridCol w="1579880"/>
                <a:gridCol w="720090"/>
                <a:gridCol w="1710689"/>
                <a:gridCol w="1951989"/>
              </a:tblGrid>
              <a:tr h="2286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2731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көзқарастарын,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Алаш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166495" algn="l"/>
                          <a:tab pos="129984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зиял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мемлекеттілігін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пы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ts val="1400"/>
                        </a:lnSpc>
                        <a:spcBef>
                          <a:spcPts val="10"/>
                        </a:spcBef>
                        <a:tabLst>
                          <a:tab pos="105029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зерттейді.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90487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Алаш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зиялыларының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989330" algn="l"/>
                          <a:tab pos="1139825" algn="l"/>
                          <a:tab pos="1245870" algn="l"/>
                          <a:tab pos="1339850" algn="l"/>
                          <a:tab pos="1446530" algn="l"/>
                          <a:tab pos="152590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Қазақстан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Республикасының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проц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түсіну;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өткен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бүгінгі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қарауды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түсінеді.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5921"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18491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әлемдік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қауымдастық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44259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Қазақстан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7251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әлемдік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қауымдастыққа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лу	ү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жекелеген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елдермен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де,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халықаралық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651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5017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ұй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ынтымақтастықтың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  <a:tabLst>
                          <a:tab pos="139827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формалары	мен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90"/>
                        </a:lnSpc>
                        <a:spcBef>
                          <a:spcPts val="50"/>
                        </a:spcBef>
                        <a:tabLst>
                          <a:tab pos="12731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түрлілігін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ашады.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1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Қазақстан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6515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767080" algn="l"/>
                          <a:tab pos="870585" algn="l"/>
                          <a:tab pos="986790" algn="l"/>
                          <a:tab pos="1322070" algn="l"/>
                          <a:tab pos="13950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Республикасының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әдіснамалық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негіздерін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қарастырады.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  <a:tabLst>
                          <a:tab pos="15601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Әлемдегі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  <a:tabLst>
                          <a:tab pos="14560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Қазақстандағы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қазіргі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  <a:tabLst>
                          <a:tab pos="14649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жағдайдың	негізгі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962025" algn="l"/>
                          <a:tab pos="1059180" algn="l"/>
                          <a:tab pos="1209040" algn="l"/>
                          <a:tab pos="1360805" algn="l"/>
                          <a:tab pos="1394460" algn="l"/>
                          <a:tab pos="1452880" algn="l"/>
                          <a:tab pos="163195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тү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категорияларын,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халықаралық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і;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саяси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үдерістердің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негізгі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	тал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мүмкіндігіне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болады;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Қазақстан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саясатының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ерекшеліктерін,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саяси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даму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және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өзіндік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«қазақстандық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жолын»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түсінеді.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8360" y="719581"/>
          <a:ext cx="6580505" cy="9491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/>
                <a:gridCol w="1618615"/>
                <a:gridCol w="810894"/>
                <a:gridCol w="1801495"/>
                <a:gridCol w="1978660"/>
              </a:tblGrid>
              <a:tr h="1759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вызывающую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ребенка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93345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положительные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эмоциональные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реакции.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самостоятельно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проводит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ts val="13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рекреационную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8419" indent="20955">
                        <a:lnSpc>
                          <a:spcPct val="96000"/>
                        </a:lnSpc>
                        <a:tabLst>
                          <a:tab pos="864869" algn="l"/>
                          <a:tab pos="1151255" algn="l"/>
                          <a:tab pos="1275715" algn="l"/>
                          <a:tab pos="1432560" algn="l"/>
                          <a:tab pos="1528445" algn="l"/>
                          <a:tab pos="182753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ятельн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учреждениях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различного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типа	с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учетом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особенностей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я,		а		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			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естественно-средовых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факторов.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13479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9055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здоровьесберегающие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технологии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(ЗСТ)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образовании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Раскрывает</a:t>
                      </a:r>
                      <a:r>
                        <a:rPr dirty="0" sz="1200" spc="7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построение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95600"/>
                        </a:lnSpc>
                        <a:spcBef>
                          <a:spcPts val="4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урока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минимизации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нагрузки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психику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ребенка.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ct val="95900"/>
                        </a:lnSpc>
                        <a:spcBef>
                          <a:spcPts val="10"/>
                        </a:spcBef>
                        <a:tabLst>
                          <a:tab pos="782320" algn="l"/>
                          <a:tab pos="11017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Рассматривает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эффективность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усвоения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ний	с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ью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здоровьесберегающих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технологий.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  <a:tabLst>
                          <a:tab pos="71882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Изучает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718185" algn="l"/>
                          <a:tab pos="1266190" algn="l"/>
                          <a:tab pos="135572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З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уроке;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рациональное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05459" algn="l"/>
                          <a:tab pos="1151255" algn="l"/>
                          <a:tab pos="132143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по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651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8872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	</a:t>
                      </a:r>
                      <a:r>
                        <a:rPr dirty="0" u="sng" sz="1200" spc="-2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и</a:t>
                      </a:r>
                      <a:r>
                        <a:rPr dirty="0" u="sng" sz="12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г</a:t>
                      </a:r>
                      <a:r>
                        <a:rPr dirty="0" u="sng" sz="1200" spc="-2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р</a:t>
                      </a:r>
                      <a:r>
                        <a:rPr dirty="0" u="sng" sz="1200" spc="2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о</a:t>
                      </a:r>
                      <a:r>
                        <a:rPr dirty="0" u="sng" sz="12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вы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и</a:t>
                      </a:r>
                      <a:r>
                        <a:rPr dirty="0" u="sng" sz="1200" spc="1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ролевых</a:t>
                      </a:r>
                      <a:r>
                        <a:rPr dirty="0" u="sng" sz="1200" spc="12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 </a:t>
                      </a:r>
                      <a:r>
                        <a:rPr dirty="0" u="sng" sz="12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форм</a:t>
                      </a:r>
                      <a:r>
                        <a:rPr dirty="0" u="sng" sz="1200" spc="1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работы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0166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сотрудничества;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создание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благоприятной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эмоциональной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атмосферы).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320"/>
                        </a:lnSpc>
                        <a:tabLst>
                          <a:tab pos="904875" algn="l"/>
                          <a:tab pos="183070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Владеет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методами	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ts val="1380"/>
                        </a:lnSpc>
                        <a:tabLst>
                          <a:tab pos="15081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средствами	сбора,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ts val="1380"/>
                        </a:lnSpc>
                        <a:tabLst>
                          <a:tab pos="18319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обобщения	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 marR="60960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18338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использования 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ции	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29335" algn="l"/>
                          <a:tab pos="1141730" algn="l"/>
                          <a:tab pos="143700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иях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изи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ры	и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рта,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35050" algn="l"/>
                          <a:tab pos="144589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проп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374650" algn="l"/>
                          <a:tab pos="118173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привлечению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населения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нят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ям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рекреационной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 indent="20955">
                        <a:lnSpc>
                          <a:spcPct val="95900"/>
                        </a:lnSpc>
                        <a:spcBef>
                          <a:spcPts val="25"/>
                        </a:spcBef>
                        <a:tabLst>
                          <a:tab pos="1083945" algn="l"/>
                          <a:tab pos="1114425" algn="l"/>
                          <a:tab pos="1300480" algn="l"/>
                          <a:tab pos="1372870" algn="l"/>
                          <a:tab pos="17538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деятельностью;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использует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накопленные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области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физической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культуры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спорта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духовные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ценности,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тях			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занимающихся.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12566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Современные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ct val="95700"/>
                        </a:lnSpc>
                        <a:spcBef>
                          <a:spcPts val="40"/>
                        </a:spcBef>
                        <a:tabLst>
                          <a:tab pos="14776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теоретические,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методические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подходы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формированию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здоровья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педагогическом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Раскрывает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011555" algn="l"/>
                          <a:tab pos="1117600" algn="l"/>
                          <a:tab pos="1196975" algn="l"/>
                          <a:tab pos="1583690" algn="l"/>
                          <a:tab pos="16605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теоретические,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методические подходы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формированию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здоровья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				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педагогическом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проц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п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технологии,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программы,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	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ны				на  воспитание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учащихся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ры		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ья,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60"/>
                        </a:spcBef>
                        <a:tabLst>
                          <a:tab pos="1202690" algn="l"/>
                          <a:tab pos="152590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ачес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6510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нию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укреплению,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6573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формирование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здоровье</a:t>
                      </a:r>
                      <a:r>
                        <a:rPr dirty="0" sz="1200" spc="5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dirty="0" sz="1200" spc="5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ценности,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Способен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формированию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040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791210" algn="l"/>
                          <a:tab pos="18326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ья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педагогическом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8872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проц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е,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педагогические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технологии,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97560" algn="l"/>
                          <a:tab pos="1385570" algn="l"/>
                          <a:tab pos="176276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07744" algn="l"/>
                          <a:tab pos="1275715" algn="l"/>
                          <a:tab pos="129476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итание	у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ры			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ья,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379855" algn="l"/>
                          <a:tab pos="170243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ачес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04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сохранению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укреплению,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8419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представления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здоровье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ценности,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мотивацию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480695" algn="l"/>
                          <a:tab pos="125920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на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образа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жизни.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8360" y="719581"/>
          <a:ext cx="6580505" cy="2823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/>
                <a:gridCol w="1618615"/>
                <a:gridCol w="810894"/>
                <a:gridCol w="1801495"/>
                <a:gridCol w="1978660"/>
              </a:tblGrid>
              <a:tr h="356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21793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мотивацию  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ведение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9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здорового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образа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жизни.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0371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  <a:tabLst>
                          <a:tab pos="14681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Систематика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9144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взаимосвязь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здоровьесберегающих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технологий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17348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В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качестве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724535" algn="l"/>
                          <a:tab pos="818515" algn="l"/>
                          <a:tab pos="977265" algn="l"/>
                          <a:tab pos="1065530" algn="l"/>
                          <a:tab pos="1145540" algn="l"/>
                          <a:tab pos="1178560" algn="l"/>
                          <a:tab pos="1226820" algn="l"/>
                          <a:tab pos="1656714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системообразующего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принципа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здоровьесберегающей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  пр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ритет		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	о  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ье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я,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	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ия,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но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–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методическую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		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:  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и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педагогических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кадров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Владеет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588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803910" algn="l"/>
                          <a:tab pos="1027430" algn="l"/>
                          <a:tab pos="1173480" algn="l"/>
                          <a:tab pos="1196975" algn="l"/>
                          <a:tab pos="1315720" algn="l"/>
                          <a:tab pos="1406525" algn="l"/>
                          <a:tab pos="18383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системообразующими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принципами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здоровьесберегающих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ий;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лять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тельн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ия,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	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но	–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методическую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			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педагогических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кадров.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69430" cy="2135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405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Title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Minor:</a:t>
            </a:r>
            <a:r>
              <a:rPr dirty="0" sz="1200" spc="3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Health-saving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educational technologies</a:t>
            </a:r>
            <a:endParaRPr sz="1200">
              <a:latin typeface="Times New Roman"/>
              <a:cs typeface="Times New Roman"/>
            </a:endParaRPr>
          </a:p>
          <a:p>
            <a:pPr algn="just" marL="12700" marR="8255">
              <a:lnSpc>
                <a:spcPct val="95800"/>
              </a:lnSpc>
              <a:spcBef>
                <a:spcPts val="25"/>
              </a:spcBef>
            </a:pPr>
            <a:r>
              <a:rPr dirty="0" sz="1200" spc="-5" b="1">
                <a:latin typeface="Times New Roman"/>
                <a:cs typeface="Times New Roman"/>
              </a:rPr>
              <a:t>General description (relevance): </a:t>
            </a:r>
            <a:r>
              <a:rPr dirty="0" sz="1200" spc="-5">
                <a:latin typeface="Times New Roman"/>
                <a:cs typeface="Times New Roman"/>
              </a:rPr>
              <a:t>Conducting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educational process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a complex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methods, </a:t>
            </a:r>
            <a:r>
              <a:rPr dirty="0" sz="1200" spc="-5">
                <a:latin typeface="Times New Roman"/>
                <a:cs typeface="Times New Roman"/>
              </a:rPr>
              <a:t>techniques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 spc="-5">
                <a:latin typeface="Times New Roman"/>
                <a:cs typeface="Times New Roman"/>
              </a:rPr>
              <a:t> conditions that maximally contribute </a:t>
            </a:r>
            <a:r>
              <a:rPr dirty="0" sz="1200">
                <a:latin typeface="Times New Roman"/>
                <a:cs typeface="Times New Roman"/>
              </a:rPr>
              <a:t>to the </a:t>
            </a:r>
            <a:r>
              <a:rPr dirty="0" sz="1200" spc="-5">
                <a:latin typeface="Times New Roman"/>
                <a:cs typeface="Times New Roman"/>
              </a:rPr>
              <a:t>preservation and strengthening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physical, </a:t>
            </a:r>
            <a:r>
              <a:rPr dirty="0" sz="1200">
                <a:latin typeface="Times New Roman"/>
                <a:cs typeface="Times New Roman"/>
              </a:rPr>
              <a:t>spiritual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moral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health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subjects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educational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process.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45"/>
              </a:lnSpc>
            </a:pPr>
            <a:r>
              <a:rPr dirty="0" sz="1200" spc="-10" b="1">
                <a:latin typeface="Times New Roman"/>
                <a:cs typeface="Times New Roman"/>
              </a:rPr>
              <a:t>Purpose:</a:t>
            </a:r>
            <a:r>
              <a:rPr dirty="0" sz="1200" spc="7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form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methodological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knowledge,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skills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abilities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create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such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learning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conditions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for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child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800"/>
              </a:lnSpc>
              <a:spcBef>
                <a:spcPts val="35"/>
              </a:spcBef>
            </a:pPr>
            <a:r>
              <a:rPr dirty="0" sz="1200" spc="-5">
                <a:latin typeface="Times New Roman"/>
                <a:cs typeface="Times New Roman"/>
              </a:rPr>
              <a:t>that </a:t>
            </a:r>
            <a:r>
              <a:rPr dirty="0" sz="1200" spc="-15">
                <a:latin typeface="Times New Roman"/>
                <a:cs typeface="Times New Roman"/>
              </a:rPr>
              <a:t>will </a:t>
            </a:r>
            <a:r>
              <a:rPr dirty="0" sz="1200" spc="-5">
                <a:latin typeface="Times New Roman"/>
                <a:cs typeface="Times New Roman"/>
              </a:rPr>
              <a:t>not </a:t>
            </a:r>
            <a:r>
              <a:rPr dirty="0" sz="1200" spc="-15">
                <a:latin typeface="Times New Roman"/>
                <a:cs typeface="Times New Roman"/>
              </a:rPr>
              <a:t>injure </a:t>
            </a:r>
            <a:r>
              <a:rPr dirty="0" sz="1200" spc="-10">
                <a:latin typeface="Times New Roman"/>
                <a:cs typeface="Times New Roman"/>
              </a:rPr>
              <a:t>his </a:t>
            </a:r>
            <a:r>
              <a:rPr dirty="0" sz="1200">
                <a:latin typeface="Times New Roman"/>
                <a:cs typeface="Times New Roman"/>
              </a:rPr>
              <a:t>body </a:t>
            </a:r>
            <a:r>
              <a:rPr dirty="0" sz="1200" spc="-5">
                <a:latin typeface="Times New Roman"/>
                <a:cs typeface="Times New Roman"/>
              </a:rPr>
              <a:t>and psyche, as </a:t>
            </a:r>
            <a:r>
              <a:rPr dirty="0" sz="1200">
                <a:latin typeface="Times New Roman"/>
                <a:cs typeface="Times New Roman"/>
              </a:rPr>
              <a:t>well </a:t>
            </a:r>
            <a:r>
              <a:rPr dirty="0" sz="1200" spc="-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15">
                <a:latin typeface="Times New Roman"/>
                <a:cs typeface="Times New Roman"/>
              </a:rPr>
              <a:t>give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younger </a:t>
            </a:r>
            <a:r>
              <a:rPr dirty="0" sz="1200" spc="-5">
                <a:latin typeface="Times New Roman"/>
                <a:cs typeface="Times New Roman"/>
              </a:rPr>
              <a:t>generation knowledge </a:t>
            </a:r>
            <a:r>
              <a:rPr dirty="0" sz="1200">
                <a:latin typeface="Times New Roman"/>
                <a:cs typeface="Times New Roman"/>
              </a:rPr>
              <a:t>about </a:t>
            </a:r>
            <a:r>
              <a:rPr dirty="0" sz="1200" spc="-2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measure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value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health and how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15">
                <a:latin typeface="Times New Roman"/>
                <a:cs typeface="Times New Roman"/>
              </a:rPr>
              <a:t>save </a:t>
            </a:r>
            <a:r>
              <a:rPr dirty="0" sz="1200" spc="-10">
                <a:latin typeface="Times New Roman"/>
                <a:cs typeface="Times New Roman"/>
              </a:rPr>
              <a:t>it. </a:t>
            </a:r>
            <a:r>
              <a:rPr dirty="0" sz="1200" spc="-5">
                <a:latin typeface="Times New Roman"/>
                <a:cs typeface="Times New Roman"/>
              </a:rPr>
              <a:t>They </a:t>
            </a:r>
            <a:r>
              <a:rPr dirty="0" sz="1200" spc="5">
                <a:latin typeface="Times New Roman"/>
                <a:cs typeface="Times New Roman"/>
              </a:rPr>
              <a:t>are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formation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students </a:t>
            </a:r>
            <a:r>
              <a:rPr dirty="0" sz="1200" spc="-5">
                <a:latin typeface="Times New Roman"/>
                <a:cs typeface="Times New Roman"/>
              </a:rPr>
              <a:t>'theoretical and methodological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foundations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health-improving </a:t>
            </a:r>
            <a:r>
              <a:rPr dirty="0" sz="1200" spc="5">
                <a:latin typeface="Times New Roman"/>
                <a:cs typeface="Times New Roman"/>
              </a:rPr>
              <a:t>work, </a:t>
            </a:r>
            <a:r>
              <a:rPr dirty="0" sz="1200" spc="-10">
                <a:latin typeface="Times New Roman"/>
                <a:cs typeface="Times New Roman"/>
              </a:rPr>
              <a:t>ideas </a:t>
            </a:r>
            <a:r>
              <a:rPr dirty="0" sz="1200">
                <a:latin typeface="Times New Roman"/>
                <a:cs typeface="Times New Roman"/>
              </a:rPr>
              <a:t>about </a:t>
            </a:r>
            <a:r>
              <a:rPr dirty="0" sz="1200" spc="-10">
                <a:latin typeface="Times New Roman"/>
                <a:cs typeface="Times New Roman"/>
              </a:rPr>
              <a:t>health </a:t>
            </a:r>
            <a:r>
              <a:rPr dirty="0" sz="1200" spc="-5">
                <a:latin typeface="Times New Roman"/>
                <a:cs typeface="Times New Roman"/>
              </a:rPr>
              <a:t>-saving technologies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professional </a:t>
            </a:r>
            <a:r>
              <a:rPr dirty="0" sz="1200" spc="-5">
                <a:latin typeface="Times New Roman"/>
                <a:cs typeface="Times New Roman"/>
              </a:rPr>
              <a:t>activities; </a:t>
            </a:r>
            <a:r>
              <a:rPr dirty="0" sz="1200">
                <a:latin typeface="Times New Roman"/>
                <a:cs typeface="Times New Roman"/>
              </a:rPr>
              <a:t>about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mechanisms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influence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health-saving technologies </a:t>
            </a:r>
            <a:r>
              <a:rPr dirty="0" sz="1200" spc="10">
                <a:latin typeface="Times New Roman"/>
                <a:cs typeface="Times New Roman"/>
              </a:rPr>
              <a:t>on </a:t>
            </a:r>
            <a:r>
              <a:rPr dirty="0" sz="1200" spc="-5">
                <a:latin typeface="Times New Roman"/>
                <a:cs typeface="Times New Roman"/>
              </a:rPr>
              <a:t>students, about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possibilities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influence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health-saving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technologies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formation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students'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personality,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strengthening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their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health.</a:t>
            </a:r>
            <a:endParaRPr sz="1200">
              <a:latin typeface="Times New Roman"/>
              <a:cs typeface="Times New Roman"/>
            </a:endParaRPr>
          </a:p>
          <a:p>
            <a:pPr algn="just" marL="372110">
              <a:lnSpc>
                <a:spcPts val="1345"/>
              </a:lnSpc>
            </a:pPr>
            <a:r>
              <a:rPr dirty="0" sz="1200" spc="-5" b="1">
                <a:latin typeface="Times New Roman"/>
                <a:cs typeface="Times New Roman"/>
              </a:rPr>
              <a:t>Language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5" b="1">
                <a:latin typeface="Times New Roman"/>
                <a:cs typeface="Times New Roman"/>
              </a:rPr>
              <a:t> teaching: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Kazakh,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Russian</a:t>
            </a:r>
            <a:endParaRPr sz="1200">
              <a:latin typeface="Times New Roman"/>
              <a:cs typeface="Times New Roman"/>
            </a:endParaRPr>
          </a:p>
          <a:p>
            <a:pPr algn="just" marL="372110">
              <a:lnSpc>
                <a:spcPts val="1415"/>
              </a:lnSpc>
            </a:pPr>
            <a:r>
              <a:rPr dirty="0" sz="1200" spc="-5" b="1">
                <a:latin typeface="Times New Roman"/>
                <a:cs typeface="Times New Roman"/>
              </a:rPr>
              <a:t>Volume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credits: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8360" y="3000120"/>
          <a:ext cx="6492240" cy="7216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/>
                <a:gridCol w="1442085"/>
                <a:gridCol w="719455"/>
                <a:gridCol w="1801494"/>
                <a:gridCol w="2249804"/>
              </a:tblGrid>
              <a:tr h="530351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690">
                        <a:lnSpc>
                          <a:spcPts val="1370"/>
                        </a:lnSpc>
                        <a:spcBef>
                          <a:spcPts val="30"/>
                        </a:spcBef>
                        <a:tabLst>
                          <a:tab pos="746125" algn="l"/>
                          <a:tab pos="1169670" algn="l"/>
                        </a:tabLst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e	of	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01600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Nu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0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credits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3500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Brief</a:t>
                      </a:r>
                      <a:r>
                        <a:rPr dirty="0" sz="1200" spc="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description</a:t>
                      </a:r>
                      <a:r>
                        <a:rPr dirty="0" sz="1200" spc="1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0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(30-50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words)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outcomes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1145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Health-saving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environment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institution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Reveals</a:t>
                      </a:r>
                      <a:r>
                        <a:rPr dirty="0" sz="1200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aspects  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6040">
                        <a:lnSpc>
                          <a:spcPct val="95600"/>
                        </a:lnSpc>
                        <a:spcBef>
                          <a:spcPts val="40"/>
                        </a:spcBef>
                        <a:tabLst>
                          <a:tab pos="13341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preserving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environment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psychological,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medical).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ct val="95900"/>
                        </a:lnSpc>
                        <a:spcBef>
                          <a:spcPts val="10"/>
                        </a:spcBef>
                        <a:tabLst>
                          <a:tab pos="429259" algn="l"/>
                          <a:tab pos="532765" algn="l"/>
                          <a:tab pos="641985" algn="l"/>
                          <a:tab pos="716280" algn="l"/>
                          <a:tab pos="852805" algn="l"/>
                          <a:tab pos="958850" algn="l"/>
                          <a:tab pos="1021080" algn="l"/>
                          <a:tab pos="13576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Studies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		factors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that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ly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  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		-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oo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educational-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organizational;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psychological-pedagogical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	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consisting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low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level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culture).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   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system   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  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subject,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3500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106934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psychological,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pedagogical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methodological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knowledge,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abilities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apply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theoretical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activities,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taking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into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account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conditions; knowledge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field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theory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pedagogical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integration,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skills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abilities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integrate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knowledge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various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subject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areas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solving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pedagogical problems,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able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pedagogical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cooperation.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8056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saving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mode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332105" algn="l"/>
                          <a:tab pos="666750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Reveals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conditions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that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1594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5081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guarantee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strengthening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students; health-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pedagogical impact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lifestyle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schoolchildren.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Considers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classes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regime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moments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health-improving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pedagogical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nature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complexity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causes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positive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emotional reactions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826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personality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88265" marR="60960">
                        <a:lnSpc>
                          <a:spcPct val="95600"/>
                        </a:lnSpc>
                        <a:spcBef>
                          <a:spcPts val="40"/>
                        </a:spcBef>
                        <a:tabLst>
                          <a:tab pos="1251585" algn="l"/>
                          <a:tab pos="2049780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those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engaged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employment,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to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introduce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students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universal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values;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88265" marR="66675">
                        <a:lnSpc>
                          <a:spcPct val="95800"/>
                        </a:lnSpc>
                        <a:spcBef>
                          <a:spcPts val="1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able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interest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population,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communication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organizational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88265">
                        <a:lnSpc>
                          <a:spcPts val="134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skills,</a:t>
                      </a:r>
                      <a:r>
                        <a:rPr dirty="0" sz="1200" spc="5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3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94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participating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 marR="61594">
                        <a:lnSpc>
                          <a:spcPct val="95700"/>
                        </a:lnSpc>
                        <a:spcBef>
                          <a:spcPts val="40"/>
                        </a:spcBef>
                        <a:tabLst>
                          <a:tab pos="706120" algn="l"/>
                          <a:tab pos="1038225" algn="l"/>
                          <a:tab pos="1169035" algn="l"/>
                          <a:tab pos="2051050" algn="l"/>
                          <a:tab pos="212788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	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independently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conducts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recreational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various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types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institutions,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taking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into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those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794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involved,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well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hygienic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natural-environmental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factors.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1126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602615" algn="l"/>
                          <a:tab pos="94996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(FTS)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in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education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 marR="6413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Reveals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construction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lesson</a:t>
                      </a:r>
                      <a:r>
                        <a:rPr dirty="0" sz="1200" spc="5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based</a:t>
                      </a:r>
                      <a:r>
                        <a:rPr dirty="0" sz="1200" spc="5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456565" algn="l"/>
                          <a:tab pos="1022985" algn="l"/>
                          <a:tab pos="15074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minimizing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load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on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 marR="6286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478155" algn="l"/>
                          <a:tab pos="943610" algn="l"/>
                          <a:tab pos="1141730" algn="l"/>
                          <a:tab pos="1513840" algn="l"/>
                          <a:tab pos="1955164" algn="l"/>
                          <a:tab pos="204978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g,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 marR="6413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90550" algn="l"/>
                          <a:tab pos="1479550" algn="l"/>
                          <a:tab pos="199136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ut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achievements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culture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ts val="1330"/>
                        </a:lnSpc>
                        <a:tabLst>
                          <a:tab pos="581660" algn="l"/>
                          <a:tab pos="1263650" algn="l"/>
                          <a:tab pos="205168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sports,	methods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8360" y="719581"/>
          <a:ext cx="6492240" cy="8268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/>
                <a:gridCol w="1442085"/>
                <a:gridCol w="719455"/>
                <a:gridCol w="1801494"/>
                <a:gridCol w="2249804"/>
              </a:tblGrid>
              <a:tr h="31617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8265">
                        <a:lnSpc>
                          <a:spcPts val="1320"/>
                        </a:lnSpc>
                        <a:tabLst>
                          <a:tab pos="154241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Examines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88265" marR="61594">
                        <a:lnSpc>
                          <a:spcPct val="95600"/>
                        </a:lnSpc>
                        <a:spcBef>
                          <a:spcPts val="40"/>
                        </a:spcBef>
                        <a:tabLst>
                          <a:tab pos="1602105" algn="l"/>
                        </a:tabLst>
                      </a:pP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ff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assimilation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help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saving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1594">
                        <a:lnSpc>
                          <a:spcPct val="95900"/>
                        </a:lnSpc>
                        <a:spcBef>
                          <a:spcPts val="1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pedagogical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techniques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FTA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(frequent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change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classroom;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rational distribution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load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over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time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lesson;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game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role-playing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forms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work;       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creating</a:t>
                      </a:r>
                      <a:r>
                        <a:rPr dirty="0" sz="1200" spc="355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3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>
                        <a:lnSpc>
                          <a:spcPts val="1345"/>
                        </a:lnSpc>
                        <a:tabLst>
                          <a:tab pos="160274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atmosphere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960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11176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cooperation;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creating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atmosphere).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propaganda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work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4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attract</a:t>
                      </a:r>
                      <a:r>
                        <a:rPr dirty="0" sz="1200" spc="43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135" indent="20955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617855" algn="l"/>
                          <a:tab pos="862330" algn="l"/>
                          <a:tab pos="955675" algn="l"/>
                          <a:tab pos="983615" algn="l"/>
                          <a:tab pos="1351915" algn="l"/>
                          <a:tab pos="1504950" algn="l"/>
                          <a:tab pos="1772285" algn="l"/>
                          <a:tab pos="196088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pu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		to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recreational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uses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spiritual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values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accumulated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field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physical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culture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	k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dge	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ut	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	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characteristics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those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involved.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1664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Modern  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theoretical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95700"/>
                        </a:lnSpc>
                        <a:spcBef>
                          <a:spcPts val="35"/>
                        </a:spcBef>
                        <a:tabLst>
                          <a:tab pos="124269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methodological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approaches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students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pedagogical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200" spc="40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reveals</a:t>
                      </a:r>
                      <a:r>
                        <a:rPr dirty="0" sz="1200" spc="4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theoretical</a:t>
                      </a:r>
                      <a:r>
                        <a:rPr dirty="0" sz="1200" spc="40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483870" algn="l"/>
                          <a:tab pos="730885" algn="l"/>
                          <a:tab pos="800735" algn="l"/>
                          <a:tab pos="1062355" algn="l"/>
                          <a:tab pos="1087120" algn="l"/>
                          <a:tab pos="1139190" algn="l"/>
                          <a:tab pos="1281430" algn="l"/>
                          <a:tab pos="1508125" algn="l"/>
                          <a:tab pos="1541145" algn="l"/>
                          <a:tab pos="1586230" algn="l"/>
                          <a:tab pos="17018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methodological 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		to		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'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pedagogical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process,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psychological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pedagogical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programs,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  students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culture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health,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personal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qualities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ib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	to	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		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2230">
                        <a:lnSpc>
                          <a:spcPct val="95900"/>
                        </a:lnSpc>
                        <a:tabLst>
                          <a:tab pos="154114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ng,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idea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value,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motivation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lead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lifestyle.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capable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forming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health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350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367790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pedagogical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programs, methods that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aimed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educating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students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culture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personal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qualities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that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contribute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its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preservation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strengthening,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forming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idea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value,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motivation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to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lead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healthy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lifestyle.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8781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1506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Systematics	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242060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health-saving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system  </a:t>
                      </a:r>
                      <a:r>
                        <a:rPr dirty="0" sz="120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–  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forming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223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principle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health-saving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pedagogy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priority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caring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students,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within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which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mandatory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conditions,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such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scientific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methodological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security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work: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selection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training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teaching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staff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4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proficient</a:t>
                      </a:r>
                      <a:r>
                        <a:rPr dirty="0" sz="1200" spc="45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4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system-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3500">
                        <a:lnSpc>
                          <a:spcPts val="1390"/>
                        </a:lnSpc>
                        <a:spcBef>
                          <a:spcPts val="6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forming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principles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health-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saving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just" marL="66675" marR="61594">
                        <a:lnSpc>
                          <a:spcPct val="9600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determine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mandatory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conditions,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such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scientific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methodological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security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work, 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selection and training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teaching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staff.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70065" cy="3187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405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Название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Minor:</a:t>
            </a:r>
            <a:r>
              <a:rPr dirty="0" sz="1200" spc="35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«Педагог-организатор детского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досуга»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0850">
              <a:lnSpc>
                <a:spcPct val="95900"/>
              </a:lnSpc>
              <a:spcBef>
                <a:spcPts val="20"/>
              </a:spcBef>
            </a:pPr>
            <a:r>
              <a:rPr dirty="0" sz="1200" spc="-10" b="1">
                <a:latin typeface="Times New Roman"/>
                <a:cs typeface="Times New Roman"/>
              </a:rPr>
              <a:t>Общее</a:t>
            </a:r>
            <a:r>
              <a:rPr dirty="0" sz="1200" spc="-5" b="1">
                <a:latin typeface="Times New Roman"/>
                <a:cs typeface="Times New Roman"/>
              </a:rPr>
              <a:t> описание</a:t>
            </a:r>
            <a:r>
              <a:rPr dirty="0" sz="1200" b="1">
                <a:latin typeface="Times New Roman"/>
                <a:cs typeface="Times New Roman"/>
              </a:rPr>
              <a:t> (актуальность):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наибольшее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значение</a:t>
            </a:r>
            <a:r>
              <a:rPr dirty="0" sz="1200">
                <a:latin typeface="Times New Roman"/>
                <a:cs typeface="Times New Roman"/>
              </a:rPr>
              <a:t> 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создании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новой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системы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детского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досуга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имеет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эффективный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менеджмент,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предполагающий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наличие</a:t>
            </a:r>
            <a:r>
              <a:rPr dirty="0" sz="1200">
                <a:latin typeface="Times New Roman"/>
                <a:cs typeface="Times New Roman"/>
              </a:rPr>
              <a:t> 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новых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детских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досуговых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структурах квалифицированных работников управления различного уровня. Специфические </a:t>
            </a:r>
            <a:r>
              <a:rPr dirty="0" sz="1200">
                <a:latin typeface="Times New Roman"/>
                <a:cs typeface="Times New Roman"/>
              </a:rPr>
              <a:t>требования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профессиональной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деятельности</a:t>
            </a:r>
            <a:r>
              <a:rPr dirty="0" sz="1200">
                <a:latin typeface="Times New Roman"/>
                <a:cs typeface="Times New Roman"/>
              </a:rPr>
              <a:t> 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этой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области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обусловлены</a:t>
            </a:r>
            <a:r>
              <a:rPr dirty="0" sz="1200">
                <a:latin typeface="Times New Roman"/>
                <a:cs typeface="Times New Roman"/>
              </a:rPr>
              <a:t> особым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статусом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досуга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как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пространства свободы, творчества, индивидуальных интересов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неформального общения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-5">
                <a:latin typeface="Times New Roman"/>
                <a:cs typeface="Times New Roman"/>
              </a:rPr>
              <a:t>людьми, </a:t>
            </a:r>
            <a:r>
              <a:rPr dirty="0" sz="1200">
                <a:latin typeface="Times New Roman"/>
                <a:cs typeface="Times New Roman"/>
              </a:rPr>
              <a:t> которых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привлекает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схожесть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взглядов,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убеждений,</a:t>
            </a:r>
            <a:r>
              <a:rPr dirty="0" sz="1200" spc="-5">
                <a:latin typeface="Times New Roman"/>
                <a:cs typeface="Times New Roman"/>
              </a:rPr>
              <a:t> устремлений.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Для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эффективной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организации</a:t>
            </a:r>
            <a:r>
              <a:rPr dirty="0" sz="1200">
                <a:latin typeface="Times New Roman"/>
                <a:cs typeface="Times New Roman"/>
              </a:rPr>
              <a:t> 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управления различными формами досугово-образовательной деятельности подрастающего </a:t>
            </a:r>
            <a:r>
              <a:rPr dirty="0" sz="1200">
                <a:latin typeface="Times New Roman"/>
                <a:cs typeface="Times New Roman"/>
              </a:rPr>
              <a:t>поколения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нужны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квалифицированные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специалисты: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педагоги-организаторы,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вожатые,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тренеры.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Всех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этих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специалистов объединяет одно </a:t>
            </a:r>
            <a:r>
              <a:rPr dirty="0" sz="1200">
                <a:latin typeface="Times New Roman"/>
                <a:cs typeface="Times New Roman"/>
              </a:rPr>
              <a:t>общее </a:t>
            </a:r>
            <a:r>
              <a:rPr dirty="0" sz="1200" spc="-5">
                <a:latin typeface="Times New Roman"/>
                <a:cs typeface="Times New Roman"/>
              </a:rPr>
              <a:t>качество: признание сферы детского </a:t>
            </a:r>
            <a:r>
              <a:rPr dirty="0" sz="1200" spc="-10">
                <a:latin typeface="Times New Roman"/>
                <a:cs typeface="Times New Roman"/>
              </a:rPr>
              <a:t>досуга </a:t>
            </a:r>
            <a:r>
              <a:rPr dirty="0" sz="1200" spc="-5">
                <a:latin typeface="Times New Roman"/>
                <a:cs typeface="Times New Roman"/>
              </a:rPr>
              <a:t>как </a:t>
            </a:r>
            <a:r>
              <a:rPr dirty="0" sz="1200">
                <a:latin typeface="Times New Roman"/>
                <a:cs typeface="Times New Roman"/>
              </a:rPr>
              <a:t>самостоятельного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культурно-образовательного пространства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осознание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5">
                <a:latin typeface="Times New Roman"/>
                <a:cs typeface="Times New Roman"/>
              </a:rPr>
              <a:t>нем своей </a:t>
            </a:r>
            <a:r>
              <a:rPr dirty="0" sz="1200" spc="-10">
                <a:latin typeface="Times New Roman"/>
                <a:cs typeface="Times New Roman"/>
              </a:rPr>
              <a:t>роли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специалистов </a:t>
            </a:r>
            <a:r>
              <a:rPr dirty="0" sz="1200" spc="-10">
                <a:latin typeface="Times New Roman"/>
                <a:cs typeface="Times New Roman"/>
              </a:rPr>
              <a:t>по </a:t>
            </a:r>
            <a:r>
              <a:rPr dirty="0" sz="1200" spc="-5">
                <a:latin typeface="Times New Roman"/>
                <a:cs typeface="Times New Roman"/>
              </a:rPr>
              <a:t>работе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детьми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-5">
                <a:latin typeface="Times New Roman"/>
                <a:cs typeface="Times New Roman"/>
              </a:rPr>
              <a:t> сфере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свободного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времени.</a:t>
            </a:r>
            <a:endParaRPr sz="1200">
              <a:latin typeface="Times New Roman"/>
              <a:cs typeface="Times New Roman"/>
            </a:endParaRPr>
          </a:p>
          <a:p>
            <a:pPr algn="just" marL="12700" indent="450850">
              <a:lnSpc>
                <a:spcPts val="1345"/>
              </a:lnSpc>
            </a:pPr>
            <a:r>
              <a:rPr dirty="0" sz="1200" spc="-5" b="1">
                <a:latin typeface="Times New Roman"/>
                <a:cs typeface="Times New Roman"/>
              </a:rPr>
              <a:t>Цель</a:t>
            </a:r>
            <a:r>
              <a:rPr dirty="0" sz="1200" spc="44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программы:</a:t>
            </a:r>
            <a:r>
              <a:rPr dirty="0" sz="1200" spc="44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приобретение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необходимых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компетенций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области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анимации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нового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800"/>
              </a:lnSpc>
              <a:spcBef>
                <a:spcPts val="40"/>
              </a:spcBef>
            </a:pPr>
            <a:r>
              <a:rPr dirty="0" sz="1200" spc="-5">
                <a:latin typeface="Times New Roman"/>
                <a:cs typeface="Times New Roman"/>
              </a:rPr>
              <a:t>направления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5">
                <a:latin typeface="Times New Roman"/>
                <a:cs typeface="Times New Roman"/>
              </a:rPr>
              <a:t>организации досуговой деятельности детей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подростков, направленные </a:t>
            </a:r>
            <a:r>
              <a:rPr dirty="0" sz="1200">
                <a:latin typeface="Times New Roman"/>
                <a:cs typeface="Times New Roman"/>
              </a:rPr>
              <a:t>на досугово-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образовательные технологии, специфику </a:t>
            </a:r>
            <a:r>
              <a:rPr dirty="0" sz="1200">
                <a:latin typeface="Times New Roman"/>
                <a:cs typeface="Times New Roman"/>
              </a:rPr>
              <a:t>их </a:t>
            </a:r>
            <a:r>
              <a:rPr dirty="0" sz="1200" spc="-5">
                <a:latin typeface="Times New Roman"/>
                <a:cs typeface="Times New Roman"/>
              </a:rPr>
              <a:t>проектирования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реализацию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5">
                <a:latin typeface="Times New Roman"/>
                <a:cs typeface="Times New Roman"/>
              </a:rPr>
              <a:t>различных направлениях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современной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практики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работы</a:t>
            </a:r>
            <a:r>
              <a:rPr dirty="0" sz="1200">
                <a:latin typeface="Times New Roman"/>
                <a:cs typeface="Times New Roman"/>
              </a:rPr>
              <a:t> с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детьми.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45"/>
              </a:lnSpc>
            </a:pPr>
            <a:r>
              <a:rPr dirty="0" sz="1200" spc="-5" b="1">
                <a:latin typeface="Times New Roman"/>
                <a:cs typeface="Times New Roman"/>
              </a:rPr>
              <a:t>Язык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обучения: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казахский,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русский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420"/>
              </a:lnSpc>
            </a:pPr>
            <a:r>
              <a:rPr dirty="0" sz="1200" spc="-5" b="1">
                <a:latin typeface="Times New Roman"/>
                <a:cs typeface="Times New Roman"/>
              </a:rPr>
              <a:t>Объём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кредитов: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6615" y="4225797"/>
          <a:ext cx="6763384" cy="5991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190"/>
                <a:gridCol w="1259205"/>
                <a:gridCol w="719454"/>
                <a:gridCol w="1915160"/>
                <a:gridCol w="2610485"/>
              </a:tblGrid>
              <a:tr h="533400">
                <a:tc>
                  <a:txBody>
                    <a:bodyPr/>
                    <a:lstStyle/>
                    <a:p>
                      <a:pPr algn="ctr" marL="4318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8595" marR="114300" indent="-73660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нование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indent="36830">
                        <a:lnSpc>
                          <a:spcPts val="134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Кол-во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20040" marR="72390" indent="-238125">
                        <a:lnSpc>
                          <a:spcPts val="1370"/>
                        </a:lnSpc>
                        <a:spcBef>
                          <a:spcPts val="1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кр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159" marR="321945" indent="-189230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Краткое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описание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1710" marR="377825" indent="-601345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Формируемые результаты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обучения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4361">
                <a:tc>
                  <a:txBody>
                    <a:bodyPr/>
                    <a:lstStyle/>
                    <a:p>
                      <a:pPr algn="ctr" marR="2540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54305">
                        <a:lnSpc>
                          <a:spcPts val="1370"/>
                        </a:lnSpc>
                        <a:spcBef>
                          <a:spcPts val="1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6040">
                        <a:lnSpc>
                          <a:spcPts val="1370"/>
                        </a:lnSpc>
                        <a:spcBef>
                          <a:spcPts val="10"/>
                        </a:spcBef>
                        <a:tabLst>
                          <a:tab pos="13830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Дисциплина 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706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характеристику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82980" algn="l"/>
                          <a:tab pos="1443990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тей,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профессиональную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мотивацию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рефлексию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3317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ятельн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аниматора,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знания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опыт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92201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практической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досугового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взаимодействия.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1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необходимые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знания: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8115" indent="-92075">
                        <a:lnSpc>
                          <a:spcPts val="1380"/>
                        </a:lnSpc>
                        <a:buChar char="-"/>
                        <a:tabLst>
                          <a:tab pos="1587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сущность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анимационной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436245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досуговой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сфере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детей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подростков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необходимые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умения: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54940">
                        <a:lnSpc>
                          <a:spcPts val="1390"/>
                        </a:lnSpc>
                        <a:spcBef>
                          <a:spcPts val="15"/>
                        </a:spcBef>
                        <a:buChar char="-"/>
                        <a:tabLst>
                          <a:tab pos="1555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осуществлять выбор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методов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средств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анимационной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1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учетом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возрастных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41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особенностей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0320">
                <a:tc>
                  <a:txBody>
                    <a:bodyPr/>
                    <a:lstStyle/>
                    <a:p>
                      <a:pPr algn="ctr" marR="2540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Неформальное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28956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образование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детей: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виды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содержание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Дисциплина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217930" algn="l"/>
                          <a:tab pos="1641475" algn="l"/>
                          <a:tab pos="17792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рассматривает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сущностные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характеристики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неформального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и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педагогический 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потенциал.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Изучает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виды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содержание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неформального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		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ct val="95800"/>
                        </a:lnSpc>
                        <a:tabLst>
                          <a:tab pos="12795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использованием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ла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досуга.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необходимые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знания: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428625">
                        <a:lnSpc>
                          <a:spcPct val="95900"/>
                        </a:lnSpc>
                        <a:spcBef>
                          <a:spcPts val="35"/>
                        </a:spcBef>
                        <a:buChar char="-"/>
                        <a:tabLst>
                          <a:tab pos="1587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содержание неформального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образования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детей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подростков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необходимые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умения: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78105">
                        <a:lnSpc>
                          <a:spcPts val="1390"/>
                        </a:lnSpc>
                        <a:spcBef>
                          <a:spcPts val="15"/>
                        </a:spcBef>
                        <a:buChar char="-"/>
                        <a:tabLst>
                          <a:tab pos="1587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проектировать культурно-досуговое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мероприятие,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программу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920">
                <a:tc>
                  <a:txBody>
                    <a:bodyPr/>
                    <a:lstStyle/>
                    <a:p>
                      <a:pPr algn="ctr" marR="2540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Методика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9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1080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Дисциплина	раскрывает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90"/>
                        </a:lnSpc>
                        <a:tabLst>
                          <a:tab pos="937894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методику	коллективной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необходимые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умения: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9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формирование временного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детского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6615" y="719581"/>
          <a:ext cx="6763384" cy="4759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190"/>
                <a:gridCol w="1259205"/>
                <a:gridCol w="719454"/>
                <a:gridCol w="1915160"/>
                <a:gridCol w="2610485"/>
              </a:tblGrid>
              <a:tr h="1585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детского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досуга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941069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творческой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ct val="95700"/>
                        </a:lnSpc>
                        <a:spcBef>
                          <a:spcPts val="30"/>
                        </a:spcBef>
                        <a:tabLst>
                          <a:tab pos="694690" algn="l"/>
                          <a:tab pos="840105" algn="l"/>
                          <a:tab pos="940435" algn="l"/>
                          <a:tab pos="1022985" algn="l"/>
                          <a:tab pos="1100455" algn="l"/>
                          <a:tab pos="1248410" algn="l"/>
                          <a:tab pos="1693545" algn="l"/>
                          <a:tab pos="1772285" algn="l"/>
                        </a:tabLst>
                      </a:pP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тся	на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	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ии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ятель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альтернативные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варианты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тей		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	их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времени.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коллектива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трудовые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действия: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10489">
                        <a:lnSpc>
                          <a:spcPct val="9580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составление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сценария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воспитательного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мероприятия,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детского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праздника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проведение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2547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9972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Технологии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22860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731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3493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ципл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	из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технологии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поддержки,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праздничные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анимационные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новой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31900" algn="l"/>
                          <a:tab pos="128016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а-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досуга.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1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необходимые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умения: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393700" indent="39370">
                        <a:lnSpc>
                          <a:spcPts val="1390"/>
                        </a:lnSpc>
                        <a:spcBef>
                          <a:spcPts val="50"/>
                        </a:spcBef>
                        <a:buChar char="-"/>
                        <a:tabLst>
                          <a:tab pos="1955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планировать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работу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аниматора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трудовые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действия: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8115" indent="-92075">
                        <a:lnSpc>
                          <a:spcPts val="1310"/>
                        </a:lnSpc>
                        <a:buChar char="-"/>
                        <a:tabLst>
                          <a:tab pos="1587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проведение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анимационной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41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5213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Режиссура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459740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рн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досуговых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программ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Дисциплина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ct val="95700"/>
                        </a:lnSpc>
                        <a:spcBef>
                          <a:spcPts val="35"/>
                        </a:spcBef>
                        <a:tabLst>
                          <a:tab pos="867410" algn="l"/>
                          <a:tab pos="127254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рассматривает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методические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особенности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режиссуры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анимационных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культурно-досуговых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при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практических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задач.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необходимые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знания: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298450">
                        <a:lnSpc>
                          <a:spcPct val="95800"/>
                        </a:lnSpc>
                        <a:spcBef>
                          <a:spcPts val="35"/>
                        </a:spcBef>
                        <a:buChar char="-"/>
                        <a:tabLst>
                          <a:tab pos="1587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социальные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функции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культурно-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досуговой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необходимые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умения: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8115" indent="-92075">
                        <a:lnSpc>
                          <a:spcPts val="1345"/>
                        </a:lnSpc>
                        <a:buChar char="-"/>
                        <a:tabLst>
                          <a:tab pos="1587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конструировать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проецировать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6045" marR="654050" indent="-40005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анимационную деятельность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трудовые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действия: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286385">
                        <a:lnSpc>
                          <a:spcPts val="1370"/>
                        </a:lnSpc>
                        <a:buChar char="-"/>
                        <a:tabLst>
                          <a:tab pos="1587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постановка культурно-досуговой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68795" cy="3010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63550">
              <a:lnSpc>
                <a:spcPts val="1405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Minor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аталуы:</a:t>
            </a:r>
            <a:r>
              <a:rPr dirty="0" sz="1200" spc="3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«Балалар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бос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уақытын</a:t>
            </a:r>
            <a:r>
              <a:rPr dirty="0" sz="1200" spc="3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ұйымдастырушы-педагог»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 indent="450850">
              <a:lnSpc>
                <a:spcPct val="95800"/>
              </a:lnSpc>
              <a:spcBef>
                <a:spcPts val="25"/>
              </a:spcBef>
            </a:pPr>
            <a:r>
              <a:rPr dirty="0" sz="1200" b="1">
                <a:latin typeface="Times New Roman"/>
                <a:cs typeface="Times New Roman"/>
              </a:rPr>
              <a:t>Жалпы </a:t>
            </a:r>
            <a:r>
              <a:rPr dirty="0" sz="1200" spc="-5" b="1">
                <a:latin typeface="Times New Roman"/>
                <a:cs typeface="Times New Roman"/>
              </a:rPr>
              <a:t>сипаттамасы (өзектілігі):</a:t>
            </a:r>
            <a:r>
              <a:rPr dirty="0" sz="1200" spc="29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балалар </a:t>
            </a:r>
            <a:r>
              <a:rPr dirty="0" sz="1200">
                <a:latin typeface="Times New Roman"/>
                <a:cs typeface="Times New Roman"/>
              </a:rPr>
              <a:t>бос </a:t>
            </a:r>
            <a:r>
              <a:rPr dirty="0" sz="1200" spc="-5">
                <a:latin typeface="Times New Roman"/>
                <a:cs typeface="Times New Roman"/>
              </a:rPr>
              <a:t>уақытын өткізу жүйесін құруда ең маңызды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тиімді </a:t>
            </a:r>
            <a:r>
              <a:rPr dirty="0" sz="1200">
                <a:latin typeface="Times New Roman"/>
                <a:cs typeface="Times New Roman"/>
              </a:rPr>
              <a:t>орынды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басқару алады,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ол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балалар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бос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уақытты</a:t>
            </a:r>
            <a:r>
              <a:rPr dirty="0" sz="1200" spc="-5">
                <a:latin typeface="Times New Roman"/>
                <a:cs typeface="Times New Roman"/>
              </a:rPr>
              <a:t> өткізу құрылымдарында</a:t>
            </a:r>
            <a:r>
              <a:rPr dirty="0" sz="1200">
                <a:latin typeface="Times New Roman"/>
                <a:cs typeface="Times New Roman"/>
              </a:rPr>
              <a:t> әртүрлі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деңгейдегі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басқарманың білікті қызметкерлерінің </a:t>
            </a:r>
            <a:r>
              <a:rPr dirty="0" sz="1200">
                <a:latin typeface="Times New Roman"/>
                <a:cs typeface="Times New Roman"/>
              </a:rPr>
              <a:t>болуын </a:t>
            </a:r>
            <a:r>
              <a:rPr dirty="0" sz="1200" spc="-5">
                <a:latin typeface="Times New Roman"/>
                <a:cs typeface="Times New Roman"/>
              </a:rPr>
              <a:t>болжайды.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Осы </a:t>
            </a:r>
            <a:r>
              <a:rPr dirty="0" sz="1200" spc="-5">
                <a:latin typeface="Times New Roman"/>
                <a:cs typeface="Times New Roman"/>
              </a:rPr>
              <a:t>саладағы </a:t>
            </a:r>
            <a:r>
              <a:rPr dirty="0" sz="1200" spc="-15">
                <a:latin typeface="Times New Roman"/>
                <a:cs typeface="Times New Roman"/>
              </a:rPr>
              <a:t>кәсіби </a:t>
            </a:r>
            <a:r>
              <a:rPr dirty="0" sz="1200" spc="-5">
                <a:latin typeface="Times New Roman"/>
                <a:cs typeface="Times New Roman"/>
              </a:rPr>
              <a:t>қызметке қойылатын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арнаулы</a:t>
            </a:r>
            <a:r>
              <a:rPr dirty="0" sz="1200" spc="-5">
                <a:latin typeface="Times New Roman"/>
                <a:cs typeface="Times New Roman"/>
              </a:rPr>
              <a:t> талаптар: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еркін,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шығармашыл,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жеке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қызығушылықтар</a:t>
            </a:r>
            <a:r>
              <a:rPr dirty="0" sz="1200">
                <a:latin typeface="Times New Roman"/>
                <a:cs typeface="Times New Roman"/>
              </a:rPr>
              <a:t> мен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көзқарастардың,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нанымдардың, </a:t>
            </a:r>
            <a:r>
              <a:rPr dirty="0" sz="1200">
                <a:latin typeface="Times New Roman"/>
                <a:cs typeface="Times New Roman"/>
              </a:rPr>
              <a:t> ұмтылыстардың </a:t>
            </a:r>
            <a:r>
              <a:rPr dirty="0" sz="1200" spc="-5">
                <a:latin typeface="Times New Roman"/>
                <a:cs typeface="Times New Roman"/>
              </a:rPr>
              <a:t>ұқсастығы </a:t>
            </a:r>
            <a:r>
              <a:rPr dirty="0" sz="1200" spc="-10">
                <a:latin typeface="Times New Roman"/>
                <a:cs typeface="Times New Roman"/>
              </a:rPr>
              <a:t>бар </a:t>
            </a:r>
            <a:r>
              <a:rPr dirty="0" sz="1200" spc="-5">
                <a:latin typeface="Times New Roman"/>
                <a:cs typeface="Times New Roman"/>
              </a:rPr>
              <a:t>адамдармен бейресми </a:t>
            </a:r>
            <a:r>
              <a:rPr dirty="0" sz="1200">
                <a:latin typeface="Times New Roman"/>
                <a:cs typeface="Times New Roman"/>
              </a:rPr>
              <a:t>қарым-қатынас </a:t>
            </a:r>
            <a:r>
              <a:rPr dirty="0" sz="1200" spc="-10">
                <a:latin typeface="Times New Roman"/>
                <a:cs typeface="Times New Roman"/>
              </a:rPr>
              <a:t>кеңістігі </a:t>
            </a:r>
            <a:r>
              <a:rPr dirty="0" sz="1200" spc="-5">
                <a:latin typeface="Times New Roman"/>
                <a:cs typeface="Times New Roman"/>
              </a:rPr>
              <a:t>ретінде </a:t>
            </a:r>
            <a:r>
              <a:rPr dirty="0" sz="1200">
                <a:latin typeface="Times New Roman"/>
                <a:cs typeface="Times New Roman"/>
              </a:rPr>
              <a:t>бос </a:t>
            </a:r>
            <a:r>
              <a:rPr dirty="0" sz="1200" spc="-5">
                <a:latin typeface="Times New Roman"/>
                <a:cs typeface="Times New Roman"/>
              </a:rPr>
              <a:t>уақыттың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ерекше мәртебесімен негізделген. Өскелең ұрпақтың бос </a:t>
            </a:r>
            <a:r>
              <a:rPr dirty="0" sz="1200" spc="-10">
                <a:latin typeface="Times New Roman"/>
                <a:cs typeface="Times New Roman"/>
              </a:rPr>
              <a:t>уақытын </a:t>
            </a:r>
            <a:r>
              <a:rPr dirty="0" sz="1200" spc="-5">
                <a:latin typeface="Times New Roman"/>
                <a:cs typeface="Times New Roman"/>
              </a:rPr>
              <a:t>тиімді </a:t>
            </a:r>
            <a:r>
              <a:rPr dirty="0" sz="1200">
                <a:latin typeface="Times New Roman"/>
                <a:cs typeface="Times New Roman"/>
              </a:rPr>
              <a:t>ұйымдастыру және басқару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үшін </a:t>
            </a:r>
            <a:r>
              <a:rPr dirty="0" sz="1200" spc="-5">
                <a:latin typeface="Times New Roman"/>
                <a:cs typeface="Times New Roman"/>
              </a:rPr>
              <a:t>білікті мамандар қажет: ұйымдастырушы-педагогтар, тәлімгерлер, жаттықтырушылар. Барлық </a:t>
            </a:r>
            <a:r>
              <a:rPr dirty="0" sz="1200" spc="5">
                <a:latin typeface="Times New Roman"/>
                <a:cs typeface="Times New Roman"/>
              </a:rPr>
              <a:t>осы 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мамандарды </a:t>
            </a:r>
            <a:r>
              <a:rPr dirty="0" sz="1200" spc="-25">
                <a:latin typeface="Times New Roman"/>
                <a:cs typeface="Times New Roman"/>
              </a:rPr>
              <a:t>бір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ортақ </a:t>
            </a:r>
            <a:r>
              <a:rPr dirty="0" sz="1200" spc="-5">
                <a:latin typeface="Times New Roman"/>
                <a:cs typeface="Times New Roman"/>
              </a:rPr>
              <a:t>қасиет </a:t>
            </a:r>
            <a:r>
              <a:rPr dirty="0" sz="1200" spc="-10">
                <a:latin typeface="Times New Roman"/>
                <a:cs typeface="Times New Roman"/>
              </a:rPr>
              <a:t>біріктіреді: </a:t>
            </a:r>
            <a:r>
              <a:rPr dirty="0" sz="1200" spc="-5">
                <a:latin typeface="Times New Roman"/>
                <a:cs typeface="Times New Roman"/>
              </a:rPr>
              <a:t>балалардың </a:t>
            </a:r>
            <a:r>
              <a:rPr dirty="0" sz="1200">
                <a:latin typeface="Times New Roman"/>
                <a:cs typeface="Times New Roman"/>
              </a:rPr>
              <a:t>бос </a:t>
            </a:r>
            <a:r>
              <a:rPr dirty="0" sz="1200" spc="-10">
                <a:latin typeface="Times New Roman"/>
                <a:cs typeface="Times New Roman"/>
              </a:rPr>
              <a:t>уақытын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тәуелсіз</a:t>
            </a:r>
            <a:r>
              <a:rPr dirty="0" sz="1200" spc="-5">
                <a:latin typeface="Times New Roman"/>
                <a:cs typeface="Times New Roman"/>
              </a:rPr>
              <a:t> мәдени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10">
                <a:latin typeface="Times New Roman"/>
                <a:cs typeface="Times New Roman"/>
              </a:rPr>
              <a:t>білім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беру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кеңістігі ретінде </a:t>
            </a:r>
            <a:r>
              <a:rPr dirty="0" sz="1200" spc="5">
                <a:latin typeface="Times New Roman"/>
                <a:cs typeface="Times New Roman"/>
              </a:rPr>
              <a:t>тану </a:t>
            </a:r>
            <a:r>
              <a:rPr dirty="0" sz="1200">
                <a:latin typeface="Times New Roman"/>
                <a:cs typeface="Times New Roman"/>
              </a:rPr>
              <a:t>және оның </a:t>
            </a:r>
            <a:r>
              <a:rPr dirty="0" sz="1200" spc="-5">
                <a:latin typeface="Times New Roman"/>
                <a:cs typeface="Times New Roman"/>
              </a:rPr>
              <a:t>бос </a:t>
            </a:r>
            <a:r>
              <a:rPr dirty="0" sz="1200" spc="-10">
                <a:latin typeface="Times New Roman"/>
                <a:cs typeface="Times New Roman"/>
              </a:rPr>
              <a:t>уақыт </a:t>
            </a:r>
            <a:r>
              <a:rPr dirty="0" sz="1200" spc="-5">
                <a:latin typeface="Times New Roman"/>
                <a:cs typeface="Times New Roman"/>
              </a:rPr>
              <a:t>саласындағы балалармен жұмыс жасайтын мамандардың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рөлін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түсіну.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0850">
              <a:lnSpc>
                <a:spcPct val="95600"/>
              </a:lnSpc>
              <a:spcBef>
                <a:spcPts val="15"/>
              </a:spcBef>
            </a:pPr>
            <a:r>
              <a:rPr dirty="0" sz="1200" spc="-5" b="1">
                <a:latin typeface="Times New Roman"/>
                <a:cs typeface="Times New Roman"/>
              </a:rPr>
              <a:t>Мақсаты: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анимация саласында қажетті құзыреттіліктерді </a:t>
            </a:r>
            <a:r>
              <a:rPr dirty="0" sz="1200">
                <a:latin typeface="Times New Roman"/>
                <a:cs typeface="Times New Roman"/>
              </a:rPr>
              <a:t>алу-балалар мен </a:t>
            </a:r>
            <a:r>
              <a:rPr dirty="0" sz="1200" spc="-5">
                <a:latin typeface="Times New Roman"/>
                <a:cs typeface="Times New Roman"/>
              </a:rPr>
              <a:t>жасөспірімдердің </a:t>
            </a:r>
            <a:r>
              <a:rPr dirty="0" sz="1200">
                <a:latin typeface="Times New Roman"/>
                <a:cs typeface="Times New Roman"/>
              </a:rPr>
              <a:t>бос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уақытын ұйымдастыру, </a:t>
            </a:r>
            <a:r>
              <a:rPr dirty="0" sz="1200">
                <a:latin typeface="Times New Roman"/>
                <a:cs typeface="Times New Roman"/>
              </a:rPr>
              <a:t>бос </a:t>
            </a:r>
            <a:r>
              <a:rPr dirty="0" sz="1200" spc="-10">
                <a:latin typeface="Times New Roman"/>
                <a:cs typeface="Times New Roman"/>
              </a:rPr>
              <a:t>уақытты </a:t>
            </a:r>
            <a:r>
              <a:rPr dirty="0" sz="1200" spc="-5">
                <a:latin typeface="Times New Roman"/>
                <a:cs typeface="Times New Roman"/>
              </a:rPr>
              <a:t>өткізу </a:t>
            </a:r>
            <a:r>
              <a:rPr dirty="0" sz="1200" spc="5">
                <a:latin typeface="Times New Roman"/>
                <a:cs typeface="Times New Roman"/>
              </a:rPr>
              <a:t>және </a:t>
            </a:r>
            <a:r>
              <a:rPr dirty="0" sz="1200" spc="-15">
                <a:latin typeface="Times New Roman"/>
                <a:cs typeface="Times New Roman"/>
              </a:rPr>
              <a:t>білім </a:t>
            </a:r>
            <a:r>
              <a:rPr dirty="0" sz="1200">
                <a:latin typeface="Times New Roman"/>
                <a:cs typeface="Times New Roman"/>
              </a:rPr>
              <a:t>беру технологияларына </a:t>
            </a:r>
            <a:r>
              <a:rPr dirty="0" sz="1200" spc="-5">
                <a:latin typeface="Times New Roman"/>
                <a:cs typeface="Times New Roman"/>
              </a:rPr>
              <a:t>бағытталған жаңа бағыт, </a:t>
            </a:r>
            <a:r>
              <a:rPr dirty="0" sz="1200">
                <a:latin typeface="Times New Roman"/>
                <a:cs typeface="Times New Roman"/>
              </a:rPr>
              <a:t> оларды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жобалау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ерекшелігі</a:t>
            </a:r>
            <a:r>
              <a:rPr dirty="0" sz="1200">
                <a:latin typeface="Times New Roman"/>
                <a:cs typeface="Times New Roman"/>
              </a:rPr>
              <a:t> және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балалармен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жұмыс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жасаудың</a:t>
            </a:r>
            <a:r>
              <a:rPr dirty="0" sz="1200" spc="-5">
                <a:latin typeface="Times New Roman"/>
                <a:cs typeface="Times New Roman"/>
              </a:rPr>
              <a:t> заманауи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тәжірибесінің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әртүрлі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бағыттарында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жүзеге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асыру.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55"/>
              </a:lnSpc>
            </a:pPr>
            <a:r>
              <a:rPr dirty="0" sz="1200" b="1">
                <a:latin typeface="Times New Roman"/>
                <a:cs typeface="Times New Roman"/>
              </a:rPr>
              <a:t>Оқыту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тілі: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қазақ,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орыс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405"/>
              </a:lnSpc>
            </a:pPr>
            <a:r>
              <a:rPr dirty="0" sz="1200" spc="-5" b="1">
                <a:latin typeface="Times New Roman"/>
                <a:cs typeface="Times New Roman"/>
              </a:rPr>
              <a:t>Кредит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көлемі: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8360" y="4052061"/>
          <a:ext cx="6741795" cy="6165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015"/>
                <a:gridCol w="1082675"/>
                <a:gridCol w="808354"/>
                <a:gridCol w="2162175"/>
                <a:gridCol w="2433320"/>
              </a:tblGrid>
              <a:tr h="356616"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атауы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 marR="74930" indent="-88900">
                        <a:lnSpc>
                          <a:spcPts val="1370"/>
                        </a:lnSpc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саны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6905" marR="487045" indent="-14351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Пәннің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қысқаша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анықтамасы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6135" marR="292735" indent="-52768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Оқытудың</a:t>
                      </a:r>
                      <a:r>
                        <a:rPr dirty="0" sz="12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қалыптасатын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нәтижелері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4360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7556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лы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23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балалардың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бос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уақытын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ұйымдастырушылардың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43129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кәсіби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дайындығының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жалпы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06120" algn="l"/>
                          <a:tab pos="167767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г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әс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мотивация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рефлексия,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бос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00735" algn="l"/>
                          <a:tab pos="1370330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өт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4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жасөспірімдерге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35355" algn="l"/>
                          <a:tab pos="980440" algn="l"/>
                          <a:tab pos="1446530" algn="l"/>
                          <a:tab pos="189103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әсе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08075" algn="l"/>
                          <a:tab pos="1249045" algn="l"/>
                          <a:tab pos="1723389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ңа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55015" algn="l"/>
                          <a:tab pos="13150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с-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тә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қарастырады.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қажетті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94005">
                        <a:lnSpc>
                          <a:spcPct val="96200"/>
                        </a:lnSpc>
                        <a:spcBef>
                          <a:spcPts val="15"/>
                        </a:spcBef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жасөспірімдердің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бос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уақыт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саласындағы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анимациялық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іс-әрекеттің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мәні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қажетті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іскерліктер: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1290" indent="-92075">
                        <a:lnSpc>
                          <a:spcPts val="1345"/>
                        </a:lnSpc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жас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ерекшеліктерін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ескере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0320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отырып, анимациялық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қызметтің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формалары мен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құралдарын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таңдау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5214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Балаларға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40665">
                        <a:lnSpc>
                          <a:spcPct val="95600"/>
                        </a:lnSpc>
                        <a:spcBef>
                          <a:spcPts val="4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бейресми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беру: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түрл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мазмұны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39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3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бейресми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білімнің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маңызды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сипаттамаларын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оның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әлеуетін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қарастырады.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Балалардың</a:t>
                      </a:r>
                      <a:r>
                        <a:rPr dirty="0" sz="1200" spc="4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бос    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уақытын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690">
                        <a:lnSpc>
                          <a:spcPct val="956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пайдалану әлеуетін пайдалана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отырып,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бейресми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білім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берудің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түрлері мен мазмұнын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зерделейді.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қажетті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10185">
                        <a:lnSpc>
                          <a:spcPct val="95800"/>
                        </a:lnSpc>
                        <a:spcBef>
                          <a:spcPts val="35"/>
                        </a:spcBef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жасөспірімдерге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бейресми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берудің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мазмұны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қажетті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іскерліктер: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1290" indent="-92075">
                        <a:lnSpc>
                          <a:spcPts val="1345"/>
                        </a:lnSpc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мәдени-бос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уақыт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7220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іс-шарасын, бағдарламаны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жобалау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2547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7399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Балалардың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1176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ұй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әдістемесі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10"/>
                        </a:lnSpc>
                        <a:tabLst>
                          <a:tab pos="145986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	ұжымдық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96000"/>
                        </a:lnSpc>
                        <a:tabLst>
                          <a:tab pos="1200150" algn="l"/>
                          <a:tab pos="14046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шығармашылық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қызметтің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әдістемесін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ашады.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Клуб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ұй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әдістемесіне,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бос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уақыт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қолдаудың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балама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нұсқаларына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баса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назар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аударылады.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қажетті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іскерліктер: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43560">
                        <a:lnSpc>
                          <a:spcPts val="1400"/>
                        </a:lnSpc>
                        <a:spcBef>
                          <a:spcPts val="40"/>
                        </a:spcBef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уақытша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ұжымын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0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іс-әрекеттері: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80670">
                        <a:lnSpc>
                          <a:spcPct val="95800"/>
                        </a:lnSpc>
                        <a:spcBef>
                          <a:spcPts val="40"/>
                        </a:spcBef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тәрбие іс-шарасының, балалар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мерекесінің сценарийін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жасау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оны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өткізу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8360" y="719581"/>
          <a:ext cx="6741795" cy="2649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015"/>
                <a:gridCol w="1082675"/>
                <a:gridCol w="808354"/>
                <a:gridCol w="2162175"/>
                <a:gridCol w="2433320"/>
              </a:tblGrid>
              <a:tr h="1234821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Анимациялық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23825">
                        <a:lnSpc>
                          <a:spcPct val="95600"/>
                        </a:lnSpc>
                        <a:spcBef>
                          <a:spcPts val="4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қызмет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үрдісіндегі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ияла  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7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педагогикалық</a:t>
                      </a:r>
                      <a:r>
                        <a:rPr dirty="0" sz="1200" spc="3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3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700"/>
                        </a:lnSpc>
                        <a:spcBef>
                          <a:spcPts val="30"/>
                        </a:spcBef>
                        <a:tabLst>
                          <a:tab pos="12153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технологияларын,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мерекелік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технологияларды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балалардың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бос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уақытын ұйымдастырушы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мұғалімнің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жаңа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беру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тәжірибесі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ретінде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зерттейді.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қажетті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іскерліктер: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78815" indent="39370">
                        <a:lnSpc>
                          <a:spcPts val="1370"/>
                        </a:lnSpc>
                        <a:spcBef>
                          <a:spcPts val="80"/>
                        </a:spcBef>
                        <a:buChar char="-"/>
                        <a:tabLst>
                          <a:tab pos="2012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жоспарлау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іс-әрекеттері: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1290" indent="-92075">
                        <a:lnSpc>
                          <a:spcPts val="1405"/>
                        </a:lnSpc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анимациялық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бағдарлама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өткізу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8429"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44450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26364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ла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рының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6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режиссурасы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8419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практикалық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мәселелерді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шешуде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анимациялық</a:t>
                      </a:r>
                      <a:r>
                        <a:rPr dirty="0" sz="12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  <a:tabLst>
                          <a:tab pos="153860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және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демалыс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ct val="95900"/>
                        </a:lnSpc>
                        <a:spcBef>
                          <a:spcPts val="25"/>
                        </a:spcBef>
                        <a:tabLst>
                          <a:tab pos="134874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бағдарламаларының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ерекшеліктерін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қарастырады.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қажетті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39420">
                        <a:lnSpc>
                          <a:spcPct val="95800"/>
                        </a:lnSpc>
                        <a:spcBef>
                          <a:spcPts val="25"/>
                        </a:spcBef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мәдени-демалыс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қызметінің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әлеуметтік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функциялары;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қажетті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іскерліктер: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87325">
                        <a:lnSpc>
                          <a:spcPts val="1370"/>
                        </a:lnSpc>
                        <a:spcBef>
                          <a:spcPts val="55"/>
                        </a:spcBef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анимациялық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қызметті</a:t>
                      </a:r>
                      <a:r>
                        <a:rPr dirty="0" sz="12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жобалау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іс-әрекеттері: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61925">
                        <a:lnSpc>
                          <a:spcPts val="1370"/>
                        </a:lnSpc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мәдени-демалыс бағдарламасын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қою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66890" cy="2660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63550">
              <a:lnSpc>
                <a:spcPts val="1405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Title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Minor: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«Teacher-organizer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children's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leisure»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 indent="450850">
              <a:lnSpc>
                <a:spcPct val="95900"/>
              </a:lnSpc>
              <a:spcBef>
                <a:spcPts val="20"/>
              </a:spcBef>
            </a:pPr>
            <a:r>
              <a:rPr dirty="0" sz="1200" spc="-5" b="1">
                <a:latin typeface="Times New Roman"/>
                <a:cs typeface="Times New Roman"/>
              </a:rPr>
              <a:t>General description</a:t>
            </a:r>
            <a:r>
              <a:rPr dirty="0" sz="1200" spc="29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(relevance):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5">
                <a:latin typeface="Times New Roman"/>
                <a:cs typeface="Times New Roman"/>
              </a:rPr>
              <a:t>most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important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creation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15">
                <a:latin typeface="Times New Roman"/>
                <a:cs typeface="Times New Roman"/>
              </a:rPr>
              <a:t>new </a:t>
            </a:r>
            <a:r>
              <a:rPr dirty="0" sz="1200">
                <a:latin typeface="Times New Roman"/>
                <a:cs typeface="Times New Roman"/>
              </a:rPr>
              <a:t>system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children's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leisure </a:t>
            </a:r>
            <a:r>
              <a:rPr dirty="0" sz="1200" spc="-15">
                <a:latin typeface="Times New Roman"/>
                <a:cs typeface="Times New Roman"/>
              </a:rPr>
              <a:t>is </a:t>
            </a:r>
            <a:r>
              <a:rPr dirty="0" sz="1200" spc="-5">
                <a:latin typeface="Times New Roman"/>
                <a:cs typeface="Times New Roman"/>
              </a:rPr>
              <a:t>effective management, </a:t>
            </a:r>
            <a:r>
              <a:rPr dirty="0" sz="1200" spc="-10">
                <a:latin typeface="Times New Roman"/>
                <a:cs typeface="Times New Roman"/>
              </a:rPr>
              <a:t>assuming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presence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new children's </a:t>
            </a:r>
            <a:r>
              <a:rPr dirty="0" sz="1200" spc="-10">
                <a:latin typeface="Times New Roman"/>
                <a:cs typeface="Times New Roman"/>
              </a:rPr>
              <a:t>leisure </a:t>
            </a:r>
            <a:r>
              <a:rPr dirty="0" sz="1200">
                <a:latin typeface="Times New Roman"/>
                <a:cs typeface="Times New Roman"/>
              </a:rPr>
              <a:t>structures of </a:t>
            </a:r>
            <a:r>
              <a:rPr dirty="0" sz="1200" spc="-5">
                <a:latin typeface="Times New Roman"/>
                <a:cs typeface="Times New Roman"/>
              </a:rPr>
              <a:t>qualified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management </a:t>
            </a:r>
            <a:r>
              <a:rPr dirty="0" sz="1200" spc="-5">
                <a:latin typeface="Times New Roman"/>
                <a:cs typeface="Times New Roman"/>
              </a:rPr>
              <a:t>staff at various </a:t>
            </a:r>
            <a:r>
              <a:rPr dirty="0" sz="1200" spc="-15">
                <a:latin typeface="Times New Roman"/>
                <a:cs typeface="Times New Roman"/>
              </a:rPr>
              <a:t>levels. </a:t>
            </a:r>
            <a:r>
              <a:rPr dirty="0" sz="1200" spc="-5">
                <a:latin typeface="Times New Roman"/>
                <a:cs typeface="Times New Roman"/>
              </a:rPr>
              <a:t>Specific </a:t>
            </a:r>
            <a:r>
              <a:rPr dirty="0" sz="1200">
                <a:latin typeface="Times New Roman"/>
                <a:cs typeface="Times New Roman"/>
              </a:rPr>
              <a:t>requirements </a:t>
            </a:r>
            <a:r>
              <a:rPr dirty="0" sz="1200" spc="-10">
                <a:latin typeface="Times New Roman"/>
                <a:cs typeface="Times New Roman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professional activity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this </a:t>
            </a:r>
            <a:r>
              <a:rPr dirty="0" sz="1200" spc="-5">
                <a:latin typeface="Times New Roman"/>
                <a:cs typeface="Times New Roman"/>
              </a:rPr>
              <a:t>area </a:t>
            </a:r>
            <a:r>
              <a:rPr dirty="0" sz="1200">
                <a:latin typeface="Times New Roman"/>
                <a:cs typeface="Times New Roman"/>
              </a:rPr>
              <a:t>are due to the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special </a:t>
            </a:r>
            <a:r>
              <a:rPr dirty="0" sz="1200">
                <a:latin typeface="Times New Roman"/>
                <a:cs typeface="Times New Roman"/>
              </a:rPr>
              <a:t>status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leisure </a:t>
            </a:r>
            <a:r>
              <a:rPr dirty="0" sz="1200" spc="-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space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freedom, </a:t>
            </a:r>
            <a:r>
              <a:rPr dirty="0" sz="1200" spc="-5">
                <a:latin typeface="Times New Roman"/>
                <a:cs typeface="Times New Roman"/>
              </a:rPr>
              <a:t>creativity, individual </a:t>
            </a:r>
            <a:r>
              <a:rPr dirty="0" sz="1200">
                <a:latin typeface="Times New Roman"/>
                <a:cs typeface="Times New Roman"/>
              </a:rPr>
              <a:t>interests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 spc="-5">
                <a:latin typeface="Times New Roman"/>
                <a:cs typeface="Times New Roman"/>
              </a:rPr>
              <a:t>informal communication </a:t>
            </a:r>
            <a:r>
              <a:rPr dirty="0" sz="1200">
                <a:latin typeface="Times New Roman"/>
                <a:cs typeface="Times New Roman"/>
              </a:rPr>
              <a:t>with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people </a:t>
            </a:r>
            <a:r>
              <a:rPr dirty="0" sz="1200" spc="-5">
                <a:latin typeface="Times New Roman"/>
                <a:cs typeface="Times New Roman"/>
              </a:rPr>
              <a:t>who </a:t>
            </a:r>
            <a:r>
              <a:rPr dirty="0" sz="1200">
                <a:latin typeface="Times New Roman"/>
                <a:cs typeface="Times New Roman"/>
              </a:rPr>
              <a:t>are </a:t>
            </a:r>
            <a:r>
              <a:rPr dirty="0" sz="1200" spc="-5">
                <a:latin typeface="Times New Roman"/>
                <a:cs typeface="Times New Roman"/>
              </a:rPr>
              <a:t>attracted </a:t>
            </a:r>
            <a:r>
              <a:rPr dirty="0" sz="1200">
                <a:latin typeface="Times New Roman"/>
                <a:cs typeface="Times New Roman"/>
              </a:rPr>
              <a:t>by the similarity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views, </a:t>
            </a:r>
            <a:r>
              <a:rPr dirty="0" sz="1200" spc="-10">
                <a:latin typeface="Times New Roman"/>
                <a:cs typeface="Times New Roman"/>
              </a:rPr>
              <a:t>beliefs </a:t>
            </a:r>
            <a:r>
              <a:rPr dirty="0" sz="1200" spc="-5">
                <a:latin typeface="Times New Roman"/>
                <a:cs typeface="Times New Roman"/>
              </a:rPr>
              <a:t>and aspirations. Justification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program: </a:t>
            </a:r>
            <a:r>
              <a:rPr dirty="0" sz="1200" spc="-10">
                <a:latin typeface="Times New Roman"/>
                <a:cs typeface="Times New Roman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effective organization and </a:t>
            </a:r>
            <a:r>
              <a:rPr dirty="0" sz="1200" spc="-10">
                <a:latin typeface="Times New Roman"/>
                <a:cs typeface="Times New Roman"/>
              </a:rPr>
              <a:t>management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various </a:t>
            </a:r>
            <a:r>
              <a:rPr dirty="0" sz="1200" spc="-10">
                <a:latin typeface="Times New Roman"/>
                <a:cs typeface="Times New Roman"/>
              </a:rPr>
              <a:t>forms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leisure </a:t>
            </a:r>
            <a:r>
              <a:rPr dirty="0" sz="1200" spc="-5">
                <a:latin typeface="Times New Roman"/>
                <a:cs typeface="Times New Roman"/>
              </a:rPr>
              <a:t>and educational activities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younger </a:t>
            </a:r>
            <a:r>
              <a:rPr dirty="0" sz="1200" spc="-5">
                <a:latin typeface="Times New Roman"/>
                <a:cs typeface="Times New Roman"/>
              </a:rPr>
              <a:t> generation need qualified </a:t>
            </a:r>
            <a:r>
              <a:rPr dirty="0" sz="1200" spc="-10">
                <a:latin typeface="Times New Roman"/>
                <a:cs typeface="Times New Roman"/>
              </a:rPr>
              <a:t>professionals:</a:t>
            </a:r>
            <a:r>
              <a:rPr dirty="0" sz="1200" spc="-5">
                <a:latin typeface="Times New Roman"/>
                <a:cs typeface="Times New Roman"/>
              </a:rPr>
              <a:t> teachers,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organizers,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counselors,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coaches.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All these specialists share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one </a:t>
            </a:r>
            <a:r>
              <a:rPr dirty="0" sz="1200" spc="-10">
                <a:latin typeface="Times New Roman"/>
                <a:cs typeface="Times New Roman"/>
              </a:rPr>
              <a:t>common </a:t>
            </a:r>
            <a:r>
              <a:rPr dirty="0" sz="1200" spc="-5">
                <a:latin typeface="Times New Roman"/>
                <a:cs typeface="Times New Roman"/>
              </a:rPr>
              <a:t>quality: recognition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sphere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children's leisure </a:t>
            </a:r>
            <a:r>
              <a:rPr dirty="0" sz="1200" spc="-5">
                <a:latin typeface="Times New Roman"/>
                <a:cs typeface="Times New Roman"/>
              </a:rPr>
              <a:t>as an independent cultural and educational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space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awareness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their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role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specialists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working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with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children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field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5">
                <a:latin typeface="Times New Roman"/>
                <a:cs typeface="Times New Roman"/>
              </a:rPr>
              <a:t> free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time.</a:t>
            </a:r>
            <a:endParaRPr sz="1200">
              <a:latin typeface="Times New Roman"/>
              <a:cs typeface="Times New Roman"/>
            </a:endParaRPr>
          </a:p>
          <a:p>
            <a:pPr algn="just" marL="12700" indent="450850">
              <a:lnSpc>
                <a:spcPts val="1345"/>
              </a:lnSpc>
            </a:pPr>
            <a:r>
              <a:rPr dirty="0" sz="1200" spc="-5" b="1">
                <a:latin typeface="Times New Roman"/>
                <a:cs typeface="Times New Roman"/>
              </a:rPr>
              <a:t>Purpose:</a:t>
            </a:r>
            <a:r>
              <a:rPr dirty="0" sz="1200" spc="14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acquisition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of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necessary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competencies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field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of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animation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new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direction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algn="just" marL="12700" marR="13970">
              <a:lnSpc>
                <a:spcPts val="1370"/>
              </a:lnSpc>
              <a:spcBef>
                <a:spcPts val="85"/>
              </a:spcBef>
            </a:pPr>
            <a:r>
              <a:rPr dirty="0" sz="1200" spc="-5">
                <a:latin typeface="Times New Roman"/>
                <a:cs typeface="Times New Roman"/>
              </a:rPr>
              <a:t>organization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leisure </a:t>
            </a:r>
            <a:r>
              <a:rPr dirty="0" sz="1200" spc="-5">
                <a:latin typeface="Times New Roman"/>
                <a:cs typeface="Times New Roman"/>
              </a:rPr>
              <a:t>activities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children and adolescents, </a:t>
            </a:r>
            <a:r>
              <a:rPr dirty="0" sz="1200" spc="-15">
                <a:latin typeface="Times New Roman"/>
                <a:cs typeface="Times New Roman"/>
              </a:rPr>
              <a:t>aimed </a:t>
            </a:r>
            <a:r>
              <a:rPr dirty="0" sz="1200" spc="-5">
                <a:latin typeface="Times New Roman"/>
                <a:cs typeface="Times New Roman"/>
              </a:rPr>
              <a:t>at </a:t>
            </a:r>
            <a:r>
              <a:rPr dirty="0" sz="1200" spc="-10">
                <a:latin typeface="Times New Roman"/>
                <a:cs typeface="Times New Roman"/>
              </a:rPr>
              <a:t>leisure and </a:t>
            </a:r>
            <a:r>
              <a:rPr dirty="0" sz="1200" spc="-5">
                <a:latin typeface="Times New Roman"/>
                <a:cs typeface="Times New Roman"/>
              </a:rPr>
              <a:t>educational technologies,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specifics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their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design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implementation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various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areas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5">
                <a:latin typeface="Times New Roman"/>
                <a:cs typeface="Times New Roman"/>
              </a:rPr>
              <a:t> modern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practice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working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with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children.</a:t>
            </a:r>
            <a:endParaRPr sz="1200">
              <a:latin typeface="Times New Roman"/>
              <a:cs typeface="Times New Roman"/>
            </a:endParaRPr>
          </a:p>
          <a:p>
            <a:pPr algn="just" marL="372110">
              <a:lnSpc>
                <a:spcPts val="1320"/>
              </a:lnSpc>
            </a:pPr>
            <a:r>
              <a:rPr dirty="0" sz="1200" spc="-5" b="1">
                <a:latin typeface="Times New Roman"/>
                <a:cs typeface="Times New Roman"/>
              </a:rPr>
              <a:t>Language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5" b="1">
                <a:latin typeface="Times New Roman"/>
                <a:cs typeface="Times New Roman"/>
              </a:rPr>
              <a:t> teaching: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Kazakh,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Russian</a:t>
            </a:r>
            <a:endParaRPr sz="1200">
              <a:latin typeface="Times New Roman"/>
              <a:cs typeface="Times New Roman"/>
            </a:endParaRPr>
          </a:p>
          <a:p>
            <a:pPr algn="just" marL="372110">
              <a:lnSpc>
                <a:spcPts val="1405"/>
              </a:lnSpc>
            </a:pPr>
            <a:r>
              <a:rPr dirty="0" sz="1200" spc="-5" b="1">
                <a:latin typeface="Times New Roman"/>
                <a:cs typeface="Times New Roman"/>
              </a:rPr>
              <a:t>Volume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credits: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6511" y="3524376"/>
          <a:ext cx="6043930" cy="6698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500"/>
                <a:gridCol w="1103630"/>
                <a:gridCol w="719455"/>
                <a:gridCol w="2064385"/>
                <a:gridCol w="1829435"/>
              </a:tblGrid>
              <a:tr h="533781">
                <a:tc>
                  <a:txBody>
                    <a:bodyPr/>
                    <a:lstStyle/>
                    <a:p>
                      <a:pPr marL="8191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409575">
                        <a:lnSpc>
                          <a:spcPts val="14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Name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di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34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Number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39700" marR="131445" indent="4445">
                        <a:lnSpc>
                          <a:spcPts val="1370"/>
                        </a:lnSpc>
                        <a:spcBef>
                          <a:spcPts val="1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cre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Brief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course description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outcomes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0243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8257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animation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69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773430" algn="l"/>
                          <a:tab pos="1866264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discipline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examines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readiness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organizer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children's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leisure,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964565" algn="l"/>
                          <a:tab pos="177165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reflection</a:t>
                      </a:r>
                      <a:r>
                        <a:rPr dirty="0" sz="1200" spc="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</a:t>
                      </a:r>
                      <a:r>
                        <a:rPr dirty="0" sz="1200" spc="3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26465" algn="l"/>
                          <a:tab pos="1333500" algn="l"/>
                        </a:tabLst>
                      </a:pP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eac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k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hands-on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animation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 spc="5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dirty="0" sz="1200" spc="5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</a:t>
                      </a:r>
                      <a:r>
                        <a:rPr dirty="0" sz="1200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07744" algn="l"/>
                          <a:tab pos="14306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teacher-the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organizer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able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lly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adolescents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leisure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engagement.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necessary</a:t>
                      </a:r>
                      <a:r>
                        <a:rPr dirty="0" sz="12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61925">
                        <a:lnSpc>
                          <a:spcPct val="96200"/>
                        </a:lnSpc>
                        <a:spcBef>
                          <a:spcPts val="15"/>
                        </a:spcBef>
                        <a:buChar char="-"/>
                        <a:tabLst>
                          <a:tab pos="15875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essence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animation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activity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leisure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sphere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children 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adolescents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necessary</a:t>
                      </a:r>
                      <a:r>
                        <a:rPr dirty="0" sz="12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60020">
                        <a:lnSpc>
                          <a:spcPct val="95900"/>
                        </a:lnSpc>
                        <a:spcBef>
                          <a:spcPts val="35"/>
                        </a:spcBef>
                        <a:buChar char="-"/>
                        <a:tabLst>
                          <a:tab pos="15875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make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choice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forms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means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animation activity,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taking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into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account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age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characteristics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1773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6860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Non-formal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2573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children: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types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content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350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discipline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examines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essential characteristics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of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non-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660400" algn="l"/>
                          <a:tab pos="1440180" algn="l"/>
                          <a:tab pos="1851025" algn="l"/>
                        </a:tabLst>
                      </a:pP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pedagogical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potential.</a:t>
                      </a:r>
                      <a:r>
                        <a:rPr dirty="0" sz="120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Studies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09600" algn="l"/>
                          <a:tab pos="1340485" algn="l"/>
                          <a:tab pos="18065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types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content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non-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potential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children's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leisure.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necessary</a:t>
                      </a:r>
                      <a:r>
                        <a:rPr dirty="0" sz="12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04470">
                        <a:lnSpc>
                          <a:spcPct val="95900"/>
                        </a:lnSpc>
                        <a:spcBef>
                          <a:spcPts val="20"/>
                        </a:spcBef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content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non-formal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adolescents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necessary</a:t>
                      </a:r>
                      <a:r>
                        <a:rPr dirty="0" sz="12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84810">
                        <a:lnSpc>
                          <a:spcPts val="1390"/>
                        </a:lnSpc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design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cultural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leisure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event,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program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5595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77190">
                        <a:lnSpc>
                          <a:spcPct val="95600"/>
                        </a:lnSpc>
                        <a:spcBef>
                          <a:spcPts val="40"/>
                        </a:spcBef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children's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leisure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activities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6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discipline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reveals</a:t>
                      </a:r>
                      <a:r>
                        <a:rPr dirty="0" sz="1200" spc="3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700"/>
                        </a:lnSpc>
                        <a:spcBef>
                          <a:spcPts val="3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methodology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collective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creative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activity.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focus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methodology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club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alternative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options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pedagogical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support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field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their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free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time.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necessary</a:t>
                      </a:r>
                      <a:r>
                        <a:rPr dirty="0" sz="12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24460">
                        <a:lnSpc>
                          <a:spcPts val="1370"/>
                        </a:lnSpc>
                        <a:spcBef>
                          <a:spcPts val="80"/>
                        </a:spcBef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temporary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children's collective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labor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actions: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59385">
                        <a:lnSpc>
                          <a:spcPct val="96200"/>
                        </a:lnSpc>
                        <a:spcBef>
                          <a:spcPts val="20"/>
                        </a:spcBef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preparation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scenario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 educational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event,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children's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holiday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its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holding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1125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8986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5209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05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642620" algn="l"/>
                          <a:tab pos="986155" algn="l"/>
                          <a:tab pos="1260475" algn="l"/>
                          <a:tab pos="157162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ne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74420" algn="l"/>
                          <a:tab pos="1437005" algn="l"/>
                          <a:tab pos="17418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support,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festive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animation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a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  <a:tabLst>
                          <a:tab pos="909955" algn="l"/>
                          <a:tab pos="1534795" algn="l"/>
                          <a:tab pos="18053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educational	practice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necessary</a:t>
                      </a:r>
                      <a:r>
                        <a:rPr dirty="0" sz="12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35609">
                        <a:lnSpc>
                          <a:spcPts val="1390"/>
                        </a:lnSpc>
                        <a:spcBef>
                          <a:spcPts val="50"/>
                        </a:spcBef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plan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work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animator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1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labor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actions: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1290" indent="-92075">
                        <a:lnSpc>
                          <a:spcPts val="1390"/>
                        </a:lnSpc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conducting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animation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6511" y="719581"/>
          <a:ext cx="6043930" cy="2122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500"/>
                <a:gridCol w="1103630"/>
                <a:gridCol w="719455"/>
                <a:gridCol w="2064385"/>
                <a:gridCol w="1829435"/>
              </a:tblGrid>
              <a:tr h="356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teacher-organizer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children's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9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leisure.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program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9331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Directing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0734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leisure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programs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discipline</a:t>
                      </a:r>
                      <a:r>
                        <a:rPr dirty="0" sz="1200" spc="5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considers</a:t>
                      </a:r>
                      <a:r>
                        <a:rPr dirty="0" sz="1200" spc="5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600"/>
                        </a:lnSpc>
                        <a:spcBef>
                          <a:spcPts val="4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methodological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features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directing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animation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cultural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leisure programs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solving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practical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problems.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necessary</a:t>
                      </a:r>
                      <a:r>
                        <a:rPr dirty="0" sz="12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37845">
                        <a:lnSpc>
                          <a:spcPct val="95600"/>
                        </a:lnSpc>
                        <a:spcBef>
                          <a:spcPts val="40"/>
                        </a:spcBef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social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functions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cultural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leisure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activities;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necessary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48640">
                        <a:lnSpc>
                          <a:spcPct val="95800"/>
                        </a:lnSpc>
                        <a:spcBef>
                          <a:spcPts val="10"/>
                        </a:spcBef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project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animation activities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labor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actions: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204470">
                        <a:lnSpc>
                          <a:spcPts val="1390"/>
                        </a:lnSpc>
                        <a:buChar char="-"/>
                        <a:tabLst>
                          <a:tab pos="16192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setting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up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cultural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leisure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program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70700" cy="2309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405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Название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Minor: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«История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Великой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степи»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800"/>
              </a:lnSpc>
              <a:spcBef>
                <a:spcPts val="25"/>
              </a:spcBef>
            </a:pPr>
            <a:r>
              <a:rPr dirty="0" sz="1200" spc="-10" b="1">
                <a:latin typeface="Times New Roman"/>
                <a:cs typeface="Times New Roman"/>
              </a:rPr>
              <a:t>Общее</a:t>
            </a:r>
            <a:r>
              <a:rPr dirty="0" sz="1200" spc="-5" b="1">
                <a:latin typeface="Times New Roman"/>
                <a:cs typeface="Times New Roman"/>
              </a:rPr>
              <a:t> описание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(актуальность):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Minor</a:t>
            </a:r>
            <a:r>
              <a:rPr dirty="0" sz="1200" spc="-5">
                <a:latin typeface="Times New Roman"/>
                <a:cs typeface="Times New Roman"/>
              </a:rPr>
              <a:t> «История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Великой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степи»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представляет</a:t>
            </a:r>
            <a:r>
              <a:rPr dirty="0" sz="1200">
                <a:latin typeface="Times New Roman"/>
                <a:cs typeface="Times New Roman"/>
              </a:rPr>
              <a:t> собой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комплекс,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призванный дать </a:t>
            </a:r>
            <a:r>
              <a:rPr dirty="0" sz="1200" spc="-10">
                <a:latin typeface="Times New Roman"/>
                <a:cs typeface="Times New Roman"/>
              </a:rPr>
              <a:t>студентам </a:t>
            </a:r>
            <a:r>
              <a:rPr dirty="0" sz="1200" spc="-5">
                <a:latin typeface="Times New Roman"/>
                <a:cs typeface="Times New Roman"/>
              </a:rPr>
              <a:t>знания </a:t>
            </a:r>
            <a:r>
              <a:rPr dirty="0" sz="1200" spc="10">
                <a:latin typeface="Times New Roman"/>
                <a:cs typeface="Times New Roman"/>
              </a:rPr>
              <a:t>об </a:t>
            </a:r>
            <a:r>
              <a:rPr dirty="0" sz="1200" spc="-5">
                <a:latin typeface="Times New Roman"/>
                <a:cs typeface="Times New Roman"/>
              </a:rPr>
              <a:t>истории казахского народа. </a:t>
            </a:r>
            <a:r>
              <a:rPr dirty="0" sz="1200" spc="-10">
                <a:latin typeface="Times New Roman"/>
                <a:cs typeface="Times New Roman"/>
              </a:rPr>
              <a:t>Новые политические реалии распада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СССР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обретения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государственной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независимости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Республикой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Казахстан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со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всей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актуальностью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поставили</a:t>
            </a:r>
            <a:r>
              <a:rPr dirty="0" sz="1200" spc="-5">
                <a:latin typeface="Times New Roman"/>
                <a:cs typeface="Times New Roman"/>
              </a:rPr>
              <a:t> вопрос</a:t>
            </a:r>
            <a:r>
              <a:rPr dirty="0" sz="1200">
                <a:latin typeface="Times New Roman"/>
                <a:cs typeface="Times New Roman"/>
              </a:rPr>
              <a:t> о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создании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объективной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истории,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которая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становится</a:t>
            </a:r>
            <a:r>
              <a:rPr dirty="0" sz="1200" spc="-5">
                <a:latin typeface="Times New Roman"/>
                <a:cs typeface="Times New Roman"/>
              </a:rPr>
              <a:t> одним</a:t>
            </a:r>
            <a:r>
              <a:rPr dirty="0" sz="1200">
                <a:latin typeface="Times New Roman"/>
                <a:cs typeface="Times New Roman"/>
              </a:rPr>
              <a:t> из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факторов </a:t>
            </a:r>
            <a:r>
              <a:rPr dirty="0" sz="1200" spc="-5">
                <a:latin typeface="Times New Roman"/>
                <a:cs typeface="Times New Roman"/>
              </a:rPr>
              <a:t> формирования </a:t>
            </a:r>
            <a:r>
              <a:rPr dirty="0" sz="1200" spc="-10">
                <a:latin typeface="Times New Roman"/>
                <a:cs typeface="Times New Roman"/>
              </a:rPr>
              <a:t>исторического сознания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10">
                <a:latin typeface="Times New Roman"/>
                <a:cs typeface="Times New Roman"/>
              </a:rPr>
              <a:t>воспитания </a:t>
            </a:r>
            <a:r>
              <a:rPr dirty="0" sz="1200">
                <a:latin typeface="Times New Roman"/>
                <a:cs typeface="Times New Roman"/>
              </a:rPr>
              <a:t>у </a:t>
            </a:r>
            <a:r>
              <a:rPr dirty="0" sz="1200" spc="-10">
                <a:latin typeface="Times New Roman"/>
                <a:cs typeface="Times New Roman"/>
              </a:rPr>
              <a:t>подрастающего поколения чувства патриотизма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гордости </a:t>
            </a:r>
            <a:r>
              <a:rPr dirty="0" sz="1200">
                <a:latin typeface="Times New Roman"/>
                <a:cs typeface="Times New Roman"/>
              </a:rPr>
              <a:t>за </a:t>
            </a:r>
            <a:r>
              <a:rPr dirty="0" sz="1200" spc="-10">
                <a:latin typeface="Times New Roman"/>
                <a:cs typeface="Times New Roman"/>
              </a:rPr>
              <a:t>свою </a:t>
            </a:r>
            <a:r>
              <a:rPr dirty="0" sz="1200" spc="-15">
                <a:latin typeface="Times New Roman"/>
                <a:cs typeface="Times New Roman"/>
              </a:rPr>
              <a:t>страну.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10">
                <a:latin typeface="Times New Roman"/>
                <a:cs typeface="Times New Roman"/>
              </a:rPr>
              <a:t>данном комплексе </a:t>
            </a:r>
            <a:r>
              <a:rPr dirty="0" sz="1200">
                <a:latin typeface="Times New Roman"/>
                <a:cs typeface="Times New Roman"/>
              </a:rPr>
              <a:t>на основе </a:t>
            </a:r>
            <a:r>
              <a:rPr dirty="0" sz="1200" spc="-10">
                <a:latin typeface="Times New Roman"/>
                <a:cs typeface="Times New Roman"/>
              </a:rPr>
              <a:t>междисциплинарного </a:t>
            </a:r>
            <a:r>
              <a:rPr dirty="0" sz="1200" spc="-5">
                <a:latin typeface="Times New Roman"/>
                <a:cs typeface="Times New Roman"/>
              </a:rPr>
              <a:t>анализа </a:t>
            </a:r>
            <a:r>
              <a:rPr dirty="0" sz="1200" spc="-15">
                <a:latin typeface="Times New Roman"/>
                <a:cs typeface="Times New Roman"/>
              </a:rPr>
              <a:t>будут изучены </a:t>
            </a:r>
            <a:r>
              <a:rPr dirty="0" sz="1200" spc="-10">
                <a:latin typeface="Times New Roman"/>
                <a:cs typeface="Times New Roman"/>
              </a:rPr>
              <a:t> проблемы </a:t>
            </a:r>
            <a:r>
              <a:rPr dirty="0" sz="1200">
                <a:latin typeface="Times New Roman"/>
                <a:cs typeface="Times New Roman"/>
                <a:hlinkClick r:id="rId2"/>
              </a:rPr>
              <a:t>генеалоги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  <a:hlinkClick r:id="rId3"/>
              </a:rPr>
              <a:t>казахов</a:t>
            </a:r>
            <a:r>
              <a:rPr dirty="0" sz="1200" spc="-5">
                <a:latin typeface="Times New Roman"/>
                <a:cs typeface="Times New Roman"/>
              </a:rPr>
              <a:t>, вызывающее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5">
                <a:latin typeface="Times New Roman"/>
                <a:cs typeface="Times New Roman"/>
              </a:rPr>
              <a:t>последнее </a:t>
            </a:r>
            <a:r>
              <a:rPr dirty="0" sz="1200">
                <a:latin typeface="Times New Roman"/>
                <a:cs typeface="Times New Roman"/>
              </a:rPr>
              <a:t>время </a:t>
            </a:r>
            <a:r>
              <a:rPr dirty="0" sz="1200" spc="-5">
                <a:latin typeface="Times New Roman"/>
                <a:cs typeface="Times New Roman"/>
              </a:rPr>
              <a:t>большой интерес </a:t>
            </a:r>
            <a:r>
              <a:rPr dirty="0" sz="1200">
                <a:latin typeface="Times New Roman"/>
                <a:cs typeface="Times New Roman"/>
              </a:rPr>
              <a:t>у </a:t>
            </a:r>
            <a:r>
              <a:rPr dirty="0" sz="1200" spc="-5">
                <a:latin typeface="Times New Roman"/>
                <a:cs typeface="Times New Roman"/>
              </a:rPr>
              <a:t>казахского народа;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вклад великих личностей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5">
                <a:latin typeface="Times New Roman"/>
                <a:cs typeface="Times New Roman"/>
              </a:rPr>
              <a:t>развитие казахской государственности;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внешнеполитические </a:t>
            </a:r>
            <a:r>
              <a:rPr dirty="0" sz="1200" spc="-5">
                <a:latin typeface="Times New Roman"/>
                <a:cs typeface="Times New Roman"/>
              </a:rPr>
              <a:t>тенденции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независимого </a:t>
            </a:r>
            <a:r>
              <a:rPr dirty="0" sz="1200" spc="-5">
                <a:latin typeface="Times New Roman"/>
                <a:cs typeface="Times New Roman"/>
              </a:rPr>
              <a:t>Казахстана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10">
                <a:latin typeface="Times New Roman"/>
                <a:cs typeface="Times New Roman"/>
              </a:rPr>
              <a:t>контексте мирового исторического </a:t>
            </a:r>
            <a:r>
              <a:rPr dirty="0" sz="1200" spc="-5">
                <a:latin typeface="Times New Roman"/>
                <a:cs typeface="Times New Roman"/>
              </a:rPr>
              <a:t>процесса; этнический фактор, как </a:t>
            </a:r>
            <a:r>
              <a:rPr dirty="0" sz="1200">
                <a:latin typeface="Times New Roman"/>
                <a:cs typeface="Times New Roman"/>
              </a:rPr>
              <a:t>фактор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консолидации,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имеющеее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большее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значение</a:t>
            </a:r>
            <a:r>
              <a:rPr dirty="0" sz="1200">
                <a:latin typeface="Times New Roman"/>
                <a:cs typeface="Times New Roman"/>
              </a:rPr>
              <a:t> 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межгосударственных</a:t>
            </a:r>
            <a:r>
              <a:rPr dirty="0" sz="1200">
                <a:latin typeface="Times New Roman"/>
                <a:cs typeface="Times New Roman"/>
              </a:rPr>
              <a:t> отношениях</a:t>
            </a:r>
            <a:r>
              <a:rPr dirty="0" sz="1200" b="1">
                <a:latin typeface="Times New Roman"/>
                <a:cs typeface="Times New Roman"/>
              </a:rPr>
              <a:t>.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Студент</a:t>
            </a:r>
            <a:r>
              <a:rPr dirty="0" sz="1200" spc="-10">
                <a:latin typeface="Times New Roman"/>
                <a:cs typeface="Times New Roman"/>
              </a:rPr>
              <a:t> учится </a:t>
            </a:r>
            <a:r>
              <a:rPr dirty="0" sz="1200" spc="-5">
                <a:latin typeface="Times New Roman"/>
                <a:cs typeface="Times New Roman"/>
              </a:rPr>
              <a:t> пониманию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10">
                <a:latin typeface="Times New Roman"/>
                <a:cs typeface="Times New Roman"/>
              </a:rPr>
              <a:t>умению анализировать мировозренческие,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социально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10">
                <a:latin typeface="Times New Roman"/>
                <a:cs typeface="Times New Roman"/>
              </a:rPr>
              <a:t>личностно значимые проблемы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прошлого,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что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помогает</a:t>
            </a:r>
            <a:r>
              <a:rPr dirty="0" sz="1200" spc="-10">
                <a:latin typeface="Times New Roman"/>
                <a:cs typeface="Times New Roman"/>
              </a:rPr>
              <a:t> человеку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лучше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ориентироваться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10">
                <a:latin typeface="Times New Roman"/>
                <a:cs typeface="Times New Roman"/>
              </a:rPr>
              <a:t>настоящем.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6245" y="2972180"/>
            <a:ext cx="704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л</a:t>
            </a:r>
            <a:r>
              <a:rPr dirty="0" sz="1200" spc="5">
                <a:latin typeface="Times New Roman"/>
                <a:cs typeface="Times New Roman"/>
              </a:rPr>
              <a:t>и</a:t>
            </a:r>
            <a:r>
              <a:rPr dirty="0" sz="1200" spc="-5">
                <a:latin typeface="Times New Roman"/>
                <a:cs typeface="Times New Roman"/>
              </a:rPr>
              <a:t>ч</a:t>
            </a:r>
            <a:r>
              <a:rPr dirty="0" sz="1200" spc="-20">
                <a:latin typeface="Times New Roman"/>
                <a:cs typeface="Times New Roman"/>
              </a:rPr>
              <a:t>н</a:t>
            </a:r>
            <a:r>
              <a:rPr dirty="0" sz="1200" spc="20">
                <a:latin typeface="Times New Roman"/>
                <a:cs typeface="Times New Roman"/>
              </a:rPr>
              <a:t>о</a:t>
            </a:r>
            <a:r>
              <a:rPr dirty="0" sz="1200" spc="-30">
                <a:latin typeface="Times New Roman"/>
                <a:cs typeface="Times New Roman"/>
              </a:rPr>
              <a:t>с</a:t>
            </a:r>
            <a:r>
              <a:rPr dirty="0" sz="1200">
                <a:latin typeface="Times New Roman"/>
                <a:cs typeface="Times New Roman"/>
              </a:rPr>
              <a:t>т</a:t>
            </a:r>
            <a:r>
              <a:rPr dirty="0" sz="1200" spc="-15">
                <a:latin typeface="Times New Roman"/>
                <a:cs typeface="Times New Roman"/>
              </a:rPr>
              <a:t>н</a:t>
            </a:r>
            <a:r>
              <a:rPr dirty="0" sz="1200">
                <a:latin typeface="Times New Roman"/>
                <a:cs typeface="Times New Roman"/>
              </a:rPr>
              <a:t>о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2972180"/>
            <a:ext cx="6021070" cy="73279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60"/>
              </a:spcBef>
            </a:pPr>
            <a:r>
              <a:rPr dirty="0" sz="1200" b="1">
                <a:latin typeface="Times New Roman"/>
                <a:cs typeface="Times New Roman"/>
              </a:rPr>
              <a:t>Цель: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научить</a:t>
            </a:r>
            <a:r>
              <a:rPr dirty="0" sz="1200" spc="-5">
                <a:latin typeface="Times New Roman"/>
                <a:cs typeface="Times New Roman"/>
              </a:rPr>
              <a:t> пониманию</a:t>
            </a:r>
            <a:r>
              <a:rPr dirty="0" sz="1200">
                <a:latin typeface="Times New Roman"/>
                <a:cs typeface="Times New Roman"/>
              </a:rPr>
              <a:t> 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умению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анализировать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мировозренческие,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социально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значимые проблемы прошлого, что помогает человеку </a:t>
            </a:r>
            <a:r>
              <a:rPr dirty="0" sz="1200" spc="-5">
                <a:latin typeface="Times New Roman"/>
                <a:cs typeface="Times New Roman"/>
              </a:rPr>
              <a:t>лучше ориентироваться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10">
                <a:latin typeface="Times New Roman"/>
                <a:cs typeface="Times New Roman"/>
              </a:rPr>
              <a:t>настоящем.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Язык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обучения: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казахский,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русский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70"/>
              </a:lnSpc>
            </a:pPr>
            <a:r>
              <a:rPr dirty="0" sz="1200" spc="-5" b="1">
                <a:latin typeface="Times New Roman"/>
                <a:cs typeface="Times New Roman"/>
              </a:rPr>
              <a:t>Объём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кредитов: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6511" y="4052061"/>
          <a:ext cx="6742430" cy="6158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/>
                <a:gridCol w="1079500"/>
                <a:gridCol w="899794"/>
                <a:gridCol w="2253615"/>
                <a:gridCol w="2159000"/>
              </a:tblGrid>
              <a:tr h="530352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39700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нован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0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81610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Кол-во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кр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325">
                        <a:lnSpc>
                          <a:spcPts val="1370"/>
                        </a:lnSpc>
                        <a:spcBef>
                          <a:spcPts val="30"/>
                        </a:spcBef>
                        <a:tabLst>
                          <a:tab pos="1547495" algn="l"/>
                        </a:tabLst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кое	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пи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ание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0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(30-50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слов)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7785">
                        <a:lnSpc>
                          <a:spcPts val="1370"/>
                        </a:lnSpc>
                        <a:spcBef>
                          <a:spcPts val="30"/>
                        </a:spcBef>
                        <a:tabLst>
                          <a:tab pos="1290955" algn="l"/>
                        </a:tabLst>
                      </a:pPr>
                      <a:r>
                        <a:rPr dirty="0" sz="1200" spc="20" b="1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ру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емы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е	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зу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обучения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7929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Шежіре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303530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народа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Изучает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167765" algn="l"/>
                          <a:tab pos="1530350" algn="l"/>
                          <a:tab pos="178498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племен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родов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казахского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а,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разъясняет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системную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роль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шежире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традиционном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обществе,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построенному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по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родовому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принципу;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также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познание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истории,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культуры,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народной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1594">
                        <a:lnSpc>
                          <a:spcPct val="95700"/>
                        </a:lnSpc>
                        <a:spcBef>
                          <a:spcPts val="1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Позволяет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понять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насколько,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чего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востребованы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шежире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современном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обществе;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осуществляется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эта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практика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памяти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современном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Казахстане.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Владеет</a:t>
                      </a:r>
                      <a:r>
                        <a:rPr dirty="0" sz="1200" spc="8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теоретическими   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715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075055" algn="l"/>
                          <a:tab pos="1434465" algn="l"/>
                          <a:tab pos="14954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практическими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знаниями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истории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этногенеза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казахов,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понимание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особенностей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опл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структуры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казахского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народа;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ю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внутриэтническую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(родо-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средневекового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казахского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кочевого этноса, предпосылки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образование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трех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жузов;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обладает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9690">
                        <a:lnSpc>
                          <a:spcPct val="956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умениями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навыками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применения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теоретических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4361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9431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История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27622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ханства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257300" algn="l"/>
                          <a:tab pos="1300480" algn="l"/>
                          <a:tab pos="166560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	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  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и	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731520" algn="l"/>
                          <a:tab pos="14560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ханства,	показывает</a:t>
                      </a:r>
                      <a:r>
                        <a:rPr dirty="0" sz="1200" spc="6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сложный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43915" algn="l"/>
                          <a:tab pos="209994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по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продолжительный</a:t>
                      </a:r>
                      <a:r>
                        <a:rPr dirty="0" sz="1200" spc="5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sz="1200" spc="5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времени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456055" algn="l"/>
                          <a:tab pos="1666239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	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65175" algn="l"/>
                          <a:tab pos="1508760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ханства</a:t>
                      </a:r>
                      <a:r>
                        <a:rPr dirty="0" sz="1200" spc="6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dirty="0" sz="1200" spc="6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самостоятельного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92505" algn="l"/>
                          <a:tab pos="1290955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на	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арене.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77569" algn="l"/>
                          <a:tab pos="1144905" algn="l"/>
                          <a:tab pos="2035175" algn="l"/>
                          <a:tab pos="2101215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на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ъе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	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  <a:tabLst>
                          <a:tab pos="1336675" algn="l"/>
                          <a:tab pos="210121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популяризацию	древней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286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Владеет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знаниями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области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данной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дисциплины;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8419" indent="3937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31850" algn="l"/>
                          <a:tab pos="144399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д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казахского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общества,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понимает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движущие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силы</a:t>
                      </a:r>
                      <a:r>
                        <a:rPr dirty="0" sz="12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закономерности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исторического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процесса;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роль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место</a:t>
                      </a:r>
                      <a:r>
                        <a:rPr dirty="0" sz="1200" spc="5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Керея</a:t>
                      </a:r>
                      <a:r>
                        <a:rPr dirty="0" sz="1200" spc="5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Жанибека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25194" algn="l"/>
                          <a:tab pos="1269365" algn="l"/>
                        </a:tabLst>
                      </a:pP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	в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Казахского</a:t>
                      </a:r>
                      <a:r>
                        <a:rPr dirty="0" sz="1200" spc="6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ханства,</a:t>
                      </a:r>
                      <a:r>
                        <a:rPr dirty="0" sz="1200" spc="6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оценить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54685" algn="l"/>
                          <a:tab pos="1297305" algn="l"/>
                          <a:tab pos="171513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их	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4478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важнейшие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события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истории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государственности.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4" y="1762378"/>
            <a:ext cx="6842759" cy="533400"/>
          </a:xfrm>
          <a:custGeom>
            <a:avLst/>
            <a:gdLst/>
            <a:ahLst/>
            <a:cxnLst/>
            <a:rect l="l" t="t" r="r" b="b"/>
            <a:pathLst>
              <a:path w="6842759" h="533400">
                <a:moveTo>
                  <a:pt x="6842379" y="353568"/>
                </a:moveTo>
                <a:lnTo>
                  <a:pt x="4314698" y="353568"/>
                </a:lnTo>
                <a:lnTo>
                  <a:pt x="4314698" y="533400"/>
                </a:lnTo>
                <a:lnTo>
                  <a:pt x="6842379" y="533400"/>
                </a:lnTo>
                <a:lnTo>
                  <a:pt x="6842379" y="353568"/>
                </a:lnTo>
                <a:close/>
              </a:path>
              <a:path w="6842759" h="533400">
                <a:moveTo>
                  <a:pt x="6842480" y="0"/>
                </a:moveTo>
                <a:lnTo>
                  <a:pt x="872337" y="0"/>
                </a:lnTo>
                <a:lnTo>
                  <a:pt x="872337" y="179832"/>
                </a:lnTo>
                <a:lnTo>
                  <a:pt x="0" y="179832"/>
                </a:lnTo>
                <a:lnTo>
                  <a:pt x="0" y="359664"/>
                </a:lnTo>
                <a:lnTo>
                  <a:pt x="1726057" y="359664"/>
                </a:lnTo>
                <a:lnTo>
                  <a:pt x="1726057" y="182880"/>
                </a:lnTo>
                <a:lnTo>
                  <a:pt x="1796161" y="182880"/>
                </a:lnTo>
                <a:lnTo>
                  <a:pt x="1796161" y="359664"/>
                </a:lnTo>
                <a:lnTo>
                  <a:pt x="2665145" y="359664"/>
                </a:lnTo>
                <a:lnTo>
                  <a:pt x="2665145" y="182880"/>
                </a:lnTo>
                <a:lnTo>
                  <a:pt x="6842480" y="182880"/>
                </a:lnTo>
                <a:lnTo>
                  <a:pt x="6842480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6963" y="694690"/>
            <a:ext cx="6868159" cy="1607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>
              <a:lnSpc>
                <a:spcPts val="1405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Название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MINOR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«Экономика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и </a:t>
            </a:r>
            <a:r>
              <a:rPr dirty="0" sz="1200" spc="-5" b="1">
                <a:latin typeface="Times New Roman"/>
                <a:cs typeface="Times New Roman"/>
              </a:rPr>
              <a:t>предпринимательство»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359410">
              <a:lnSpc>
                <a:spcPct val="95900"/>
              </a:lnSpc>
              <a:spcBef>
                <a:spcPts val="20"/>
              </a:spcBef>
            </a:pPr>
            <a:r>
              <a:rPr dirty="0" sz="1200" spc="-10" b="1">
                <a:latin typeface="Times New Roman"/>
                <a:cs typeface="Times New Roman"/>
              </a:rPr>
              <a:t>Общее</a:t>
            </a:r>
            <a:r>
              <a:rPr dirty="0" sz="1200" spc="-5" b="1">
                <a:latin typeface="Times New Roman"/>
                <a:cs typeface="Times New Roman"/>
              </a:rPr>
              <a:t> описание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(актуальность):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Программа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Minor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«Экономика</a:t>
            </a:r>
            <a:r>
              <a:rPr dirty="0" sz="1200">
                <a:latin typeface="Times New Roman"/>
                <a:cs typeface="Times New Roman"/>
              </a:rPr>
              <a:t> 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предпринимательство»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обусловлена</a:t>
            </a:r>
            <a:r>
              <a:rPr dirty="0" sz="1200">
                <a:latin typeface="Times New Roman"/>
                <a:cs typeface="Times New Roman"/>
              </a:rPr>
              <a:t> важностью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экономического</a:t>
            </a:r>
            <a:r>
              <a:rPr dirty="0" sz="1200">
                <a:latin typeface="Times New Roman"/>
                <a:cs typeface="Times New Roman"/>
              </a:rPr>
              <a:t> образования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для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каждого</a:t>
            </a:r>
            <a:r>
              <a:rPr dirty="0" sz="1200" spc="-5">
                <a:latin typeface="Times New Roman"/>
                <a:cs typeface="Times New Roman"/>
              </a:rPr>
              <a:t> человека.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Позволит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лучше </a:t>
            </a:r>
            <a:r>
              <a:rPr dirty="0" sz="1200" spc="-5">
                <a:latin typeface="Times New Roman"/>
                <a:cs typeface="Times New Roman"/>
              </a:rPr>
              <a:t> ориентироваться</a:t>
            </a:r>
            <a:r>
              <a:rPr dirty="0" sz="1200">
                <a:latin typeface="Times New Roman"/>
                <a:cs typeface="Times New Roman"/>
              </a:rPr>
              <a:t> 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текущих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социально-экономических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процессах,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оценивать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индекс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человеческого </a:t>
            </a:r>
            <a:r>
              <a:rPr dirty="0" sz="1200">
                <a:latin typeface="Times New Roman"/>
                <a:cs typeface="Times New Roman"/>
              </a:rPr>
              <a:t> развития в </a:t>
            </a:r>
            <a:r>
              <a:rPr dirty="0" sz="1200" spc="-5">
                <a:latin typeface="Times New Roman"/>
                <a:cs typeface="Times New Roman"/>
              </a:rPr>
              <a:t>Казахстане, </a:t>
            </a:r>
            <a:r>
              <a:rPr dirty="0" sz="1200">
                <a:latin typeface="Times New Roman"/>
                <a:cs typeface="Times New Roman"/>
              </a:rPr>
              <a:t>понимать </a:t>
            </a:r>
            <a:r>
              <a:rPr dirty="0" sz="1200" spc="-5">
                <a:latin typeface="Times New Roman"/>
                <a:cs typeface="Times New Roman"/>
              </a:rPr>
              <a:t>роль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значение социальной </a:t>
            </a:r>
            <a:r>
              <a:rPr dirty="0" sz="1200" spc="-10">
                <a:latin typeface="Times New Roman"/>
                <a:cs typeface="Times New Roman"/>
              </a:rPr>
              <a:t>сферы,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находить оптимальные способы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управления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бизнес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процессами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уровне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индивида,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фирмы, региона,</a:t>
            </a:r>
            <a:r>
              <a:rPr dirty="0" sz="1200">
                <a:latin typeface="Times New Roman"/>
                <a:cs typeface="Times New Roman"/>
              </a:rPr>
              <a:t> отрасли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страны.</a:t>
            </a:r>
            <a:endParaRPr sz="1200">
              <a:latin typeface="Times New Roman"/>
              <a:cs typeface="Times New Roman"/>
            </a:endParaRPr>
          </a:p>
          <a:p>
            <a:pPr algn="just" marL="12700" indent="359410">
              <a:lnSpc>
                <a:spcPts val="1345"/>
              </a:lnSpc>
            </a:pPr>
            <a:r>
              <a:rPr dirty="0" sz="1200" b="1">
                <a:latin typeface="Times New Roman"/>
                <a:cs typeface="Times New Roman"/>
              </a:rPr>
              <a:t>Цель:</a:t>
            </a:r>
            <a:r>
              <a:rPr dirty="0" sz="1200" spc="55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Развить</a:t>
            </a:r>
            <a:r>
              <a:rPr dirty="0" sz="1200" spc="5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уникальные</a:t>
            </a:r>
            <a:r>
              <a:rPr dirty="0" sz="1200" spc="5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знания,</a:t>
            </a:r>
            <a:r>
              <a:rPr dirty="0" sz="1200" spc="5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умения</a:t>
            </a:r>
            <a:r>
              <a:rPr dirty="0" sz="1200" spc="5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5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навыки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5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микро</a:t>
            </a:r>
            <a:r>
              <a:rPr dirty="0" sz="1200" spc="5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5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макроуровнях</a:t>
            </a:r>
            <a:r>
              <a:rPr dirty="0" sz="1200" spc="5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принятия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70"/>
              </a:lnSpc>
              <a:spcBef>
                <a:spcPts val="80"/>
              </a:spcBef>
            </a:pPr>
            <a:r>
              <a:rPr dirty="0" sz="1200" spc="-5">
                <a:latin typeface="Times New Roman"/>
                <a:cs typeface="Times New Roman"/>
              </a:rPr>
              <a:t>управленческих </a:t>
            </a:r>
            <a:r>
              <a:rPr dirty="0" sz="1200">
                <a:latin typeface="Times New Roman"/>
                <a:cs typeface="Times New Roman"/>
              </a:rPr>
              <a:t>решений,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рассмотреть специфику </a:t>
            </a:r>
            <a:r>
              <a:rPr dirty="0" sz="1200">
                <a:latin typeface="Times New Roman"/>
                <a:cs typeface="Times New Roman"/>
              </a:rPr>
              <a:t>и проблемы </a:t>
            </a:r>
            <a:r>
              <a:rPr dirty="0" sz="1200" spc="-5">
                <a:latin typeface="Times New Roman"/>
                <a:cs typeface="Times New Roman"/>
              </a:rPr>
              <a:t>экономики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регионов </a:t>
            </a:r>
            <a:r>
              <a:rPr dirty="0" sz="1200" spc="-15">
                <a:latin typeface="Times New Roman"/>
                <a:cs typeface="Times New Roman"/>
              </a:rPr>
              <a:t>РК, </a:t>
            </a:r>
            <a:r>
              <a:rPr dirty="0" sz="1200">
                <a:latin typeface="Times New Roman"/>
                <a:cs typeface="Times New Roman"/>
              </a:rPr>
              <a:t>разработку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бизнес-модели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предпринимательстве,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социальной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сфере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выстраивать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экономическую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политику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663" y="2292730"/>
            <a:ext cx="2830195" cy="180340"/>
          </a:xfrm>
          <a:prstGeom prst="rect">
            <a:avLst/>
          </a:prstGeom>
          <a:solidFill>
            <a:srgbClr val="F9FBF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70"/>
              </a:lnSpc>
            </a:pPr>
            <a:r>
              <a:rPr dirty="0" sz="1200" spc="-5">
                <a:latin typeface="Times New Roman"/>
                <a:cs typeface="Times New Roman"/>
              </a:rPr>
              <a:t>компаний,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регионов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государства</a:t>
            </a:r>
            <a:r>
              <a:rPr dirty="0" sz="1200">
                <a:latin typeface="Times New Roman"/>
                <a:cs typeface="Times New Roman"/>
              </a:rPr>
              <a:t> в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целом.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932" y="2444622"/>
            <a:ext cx="2420620" cy="38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Язык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обучения: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русский,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казахский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5"/>
              </a:lnSpc>
            </a:pPr>
            <a:r>
              <a:rPr dirty="0" sz="1200" spc="-5" b="1">
                <a:latin typeface="Times New Roman"/>
                <a:cs typeface="Times New Roman"/>
              </a:rPr>
              <a:t>Объем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кредитов: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86511" y="3000120"/>
          <a:ext cx="6809105" cy="7292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/>
                <a:gridCol w="1094105"/>
                <a:gridCol w="929640"/>
                <a:gridCol w="2478404"/>
                <a:gridCol w="2066925"/>
              </a:tblGrid>
              <a:tr h="530351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1809" marR="63500" indent="-441959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новани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ts val="130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39065" indent="78740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Кол-во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кр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Краткое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описание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3105" marR="103505" indent="-601345">
                        <a:lnSpc>
                          <a:spcPts val="1370"/>
                        </a:lnSpc>
                        <a:spcBef>
                          <a:spcPts val="72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Формируемые результаты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обучения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20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1145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Экономика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08585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Раскрывает аспекты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690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590550" algn="l"/>
                          <a:tab pos="849630" algn="l"/>
                          <a:tab pos="1080770" algn="l"/>
                          <a:tab pos="1373505" algn="l"/>
                          <a:tab pos="1616075" algn="l"/>
                          <a:tab pos="1665605" algn="l"/>
                          <a:tab pos="1817370" algn="l"/>
                          <a:tab pos="190944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основанного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знании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специфики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  </a:t>
                      </a:r>
                      <a:r>
                        <a:rPr dirty="0" sz="12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 Р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нии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  региональной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составляющей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все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социально-экономические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проц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в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тране		и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зе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устойчивого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страны.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3303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Применяет	принципы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17760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классификации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	Р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51701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выявления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проблемных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зон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07744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возможных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« точек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роста»,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нител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36270" algn="l"/>
                          <a:tab pos="943610" algn="l"/>
                          <a:tab pos="974090" algn="l"/>
                          <a:tab pos="12973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анализ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оценку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вклада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	в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43610" algn="l"/>
                          <a:tab pos="9652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тран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интерпр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результаты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обосновывает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70635" algn="l"/>
                          <a:tab pos="142494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трате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ию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31064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при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полученные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знания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профессиональной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среде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62197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Модель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81915">
                        <a:lnSpc>
                          <a:spcPct val="95600"/>
                        </a:lnSpc>
                        <a:spcBef>
                          <a:spcPts val="4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молодежного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прини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  ельства 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стартапы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  <a:tabLst>
                          <a:tab pos="1242695" algn="l"/>
                          <a:tab pos="21875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Раскрывает	условия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формирования</a:t>
                      </a:r>
                      <a:r>
                        <a:rPr dirty="0" sz="1200" spc="5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знаний</a:t>
                      </a:r>
                      <a:r>
                        <a:rPr dirty="0" sz="1200" spc="5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специфики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8419">
                        <a:lnSpc>
                          <a:spcPct val="110100"/>
                        </a:lnSpc>
                        <a:spcBef>
                          <a:spcPts val="25"/>
                        </a:spcBef>
                        <a:tabLst>
                          <a:tab pos="273685" algn="l"/>
                          <a:tab pos="919480" algn="l"/>
                          <a:tab pos="1049655" algn="l"/>
                          <a:tab pos="1276350" algn="l"/>
                          <a:tab pos="1367790" algn="l"/>
                          <a:tab pos="1525905" algn="l"/>
                          <a:tab pos="1668780" algn="l"/>
                          <a:tab pos="1706245" algn="l"/>
                          <a:tab pos="1796414" algn="l"/>
                          <a:tab pos="1861820" algn="l"/>
                          <a:tab pos="1894205" algn="l"/>
                          <a:tab pos="2019300" algn="l"/>
                          <a:tab pos="2082800" algn="l"/>
                          <a:tab pos="2259330" algn="l"/>
                          <a:tab pos="23304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молодежного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предпринимательства,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	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				и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ций				в			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умений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разработке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максимально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реалистичных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успешных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стартап-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еча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иям  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прини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тель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		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нацеленность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системы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образования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тана			на		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открывать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свое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дело,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продвижение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тей,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		на  работу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найму.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1156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Использует	практические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1386205" algn="l"/>
                          <a:tab pos="157607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666239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тельн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solidFill>
                            <a:srgbClr val="444444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олодежного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391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предпринимательства,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652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государственной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поддержки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интерпр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663575" algn="l"/>
                          <a:tab pos="1022985" algn="l"/>
                          <a:tab pos="177482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ля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оценки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успешности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бизнес-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2425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навыки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предотвращению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40105" algn="l"/>
                          <a:tab pos="123952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	и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последствий.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3185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Конкурентосп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tabLst>
                          <a:tab pos="13684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Раскрывает	теоретические,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tabLst>
                          <a:tab pos="151320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Может</a:t>
                      </a:r>
                      <a:r>
                        <a:rPr dirty="0" sz="1200" spc="4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применять	методы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6511" y="719581"/>
          <a:ext cx="6809105" cy="9491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/>
                <a:gridCol w="1094105"/>
                <a:gridCol w="929640"/>
                <a:gridCol w="2478404"/>
                <a:gridCol w="2066925"/>
              </a:tblGrid>
              <a:tr h="2286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особность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16255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риски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  <a:tabLst>
                          <a:tab pos="1370965" algn="l"/>
                          <a:tab pos="23368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методические	подходы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7785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676275" algn="l"/>
                          <a:tab pos="1065530" algn="l"/>
                          <a:tab pos="1144905" algn="l"/>
                          <a:tab pos="1226820" algn="l"/>
                          <a:tab pos="1909445" algn="l"/>
                          <a:tab pos="1988185" algn="l"/>
                          <a:tab pos="232664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нию 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параметрах 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конкурентоспособности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рисках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бизнеса,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приобретение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навыков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нию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ла	на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за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	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тв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управления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предпринимательскими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рисками.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0668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анализа	конкурентных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  <a:tabLst>
                          <a:tab pos="14554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преимуществ	бизнеса,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90"/>
                        </a:lnSpc>
                        <a:spcBef>
                          <a:spcPts val="50"/>
                        </a:spcBef>
                        <a:tabLst>
                          <a:tab pos="151320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процессы;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ts val="1310"/>
                        </a:lnSpc>
                        <a:tabLst>
                          <a:tab pos="126174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Владеет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основными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ct val="95800"/>
                        </a:lnSpc>
                        <a:spcBef>
                          <a:spcPts val="40"/>
                        </a:spcBef>
                        <a:tabLst>
                          <a:tab pos="124968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предпринимательским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риском,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  <a:tabLst>
                          <a:tab pos="11906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демонстрирует	способность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готовность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применять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полученные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предпринимательской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6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5921"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 marR="178435" indent="-7620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здоровья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 marR="5588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Раскрывает аспекты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формирования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уровня    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знаний</a:t>
                      </a:r>
                      <a:r>
                        <a:rPr dirty="0" sz="1200" spc="5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sz="1200" spc="5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вопросам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96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экономики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здоровья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управления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здравоохранением,</a:t>
                      </a:r>
                      <a:r>
                        <a:rPr dirty="0" sz="1200" spc="4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4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  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частности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905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влияния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выбора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различных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моделей</a:t>
                      </a:r>
                      <a:r>
                        <a:rPr dirty="0" sz="1200" spc="5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здравоохранения,</a:t>
                      </a:r>
                      <a:r>
                        <a:rPr dirty="0" sz="1200" spc="5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5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том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403985" algn="l"/>
                          <a:tab pos="23304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числе моделей финансирования,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651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достижение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поставленных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перед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системой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здравоохранения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задач,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>
                        <a:lnSpc>
                          <a:spcPts val="1320"/>
                        </a:lnSpc>
                        <a:tabLst>
                          <a:tab pos="19316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сформировать	навыки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9055">
                        <a:lnSpc>
                          <a:spcPct val="95800"/>
                        </a:lnSpc>
                        <a:spcBef>
                          <a:spcPts val="25"/>
                        </a:spcBef>
                        <a:tabLst>
                          <a:tab pos="16357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ции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льтат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научных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исследований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разработки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предложений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совершенствованию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национальных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здравоохранения.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05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3766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здоровья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экономической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категории;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  <a:tabLst>
                          <a:tab pos="12611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Оперирует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основными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  <a:tabLst>
                          <a:tab pos="10871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данными,	концепциями,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  <a:tabLst>
                          <a:tab pos="13436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раскрывает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проблемы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1379855" algn="l"/>
                          <a:tab pos="1520190" algn="l"/>
                          <a:tab pos="155067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з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ья;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Проводит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сравнительный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здравоохранения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различных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стран;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Выявляет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производства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здоровья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анализирует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детерминанты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ья;			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  <a:tabLst>
                          <a:tab pos="15227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формировать	модели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ts val="1370"/>
                        </a:lnSpc>
                        <a:spcBef>
                          <a:spcPts val="85"/>
                        </a:spcBef>
                        <a:tabLst>
                          <a:tab pos="16903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возмещения/финансирования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ния;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537970" algn="l"/>
                          <a:tab pos="192849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ю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ин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	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здравоохранение.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12566">
                <a:tc>
                  <a:txBody>
                    <a:bodyPr/>
                    <a:lstStyle/>
                    <a:p>
                      <a:pPr algn="ctr" marR="444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Человеческое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295275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Раскрывает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теоретический</a:t>
                      </a:r>
                      <a:r>
                        <a:rPr dirty="0" sz="1200" spc="4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подход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715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087755" algn="l"/>
                          <a:tab pos="1465580" algn="l"/>
                          <a:tab pos="165735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формированию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будущих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тов		т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практических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навыков,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что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позволяет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определять наиболее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приемлемые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принципы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внедрения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реализации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Концепции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Человеческого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хозяйственных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организационных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иях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рынка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  <a:tabLst>
                          <a:tab pos="865505" algn="l"/>
                          <a:tab pos="13804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Знает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понимает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129476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теоретические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базовые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пции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человеческого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развития,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Выявляет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применяет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основные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факторы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экономические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механизмы,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влияющие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уровень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человеческого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стране.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Умеет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выявлять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правильно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78435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интерпретировать</a:t>
                      </a:r>
                      <a:r>
                        <a:rPr dirty="0" sz="12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наиболее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острые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проблемы,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7622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человеческим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развитием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РК;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320040" algn="l"/>
                          <a:tab pos="1062355" algn="l"/>
                          <a:tab pos="1313180" algn="l"/>
                          <a:tab pos="191897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зир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и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28369" algn="l"/>
                          <a:tab pos="1245870" algn="l"/>
                          <a:tab pos="1284605" algn="l"/>
                          <a:tab pos="192722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в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ир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в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  <a:tabLst>
                          <a:tab pos="913130" algn="l"/>
                          <a:tab pos="17754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навыки	анализа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6511" y="719581"/>
          <a:ext cx="6809105" cy="3345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/>
                <a:gridCol w="1094105"/>
                <a:gridCol w="929640"/>
                <a:gridCol w="2478404"/>
                <a:gridCol w="2066925"/>
              </a:tblGrid>
              <a:tr h="33385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2731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выявления	социально-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трудовых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проблем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сфере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человеческого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развития.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21334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Понимает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оценивает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демографические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7048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экологические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составляющие</a:t>
                      </a:r>
                      <a:r>
                        <a:rPr dirty="0" sz="12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человеческого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развития;.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80975" indent="39370">
                        <a:lnSpc>
                          <a:spcPct val="9620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Умеет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находить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необходимые контакты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источники информации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35255">
                        <a:lnSpc>
                          <a:spcPct val="957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человеческого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развития;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Владеет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методами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анализа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выявления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тенденции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человеческого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развития,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преодоления ее негативных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проявлений.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66255" cy="2135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>
              <a:lnSpc>
                <a:spcPts val="1405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MINOR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аталуы: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«Экономика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және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кәсіпкерлік»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359410">
              <a:lnSpc>
                <a:spcPct val="95900"/>
              </a:lnSpc>
              <a:spcBef>
                <a:spcPts val="20"/>
              </a:spcBef>
            </a:pPr>
            <a:r>
              <a:rPr dirty="0" sz="1200" b="1">
                <a:latin typeface="Times New Roman"/>
                <a:cs typeface="Times New Roman"/>
              </a:rPr>
              <a:t>Жалпы </a:t>
            </a:r>
            <a:r>
              <a:rPr dirty="0" sz="1200" spc="-5" b="1">
                <a:latin typeface="Times New Roman"/>
                <a:cs typeface="Times New Roman"/>
              </a:rPr>
              <a:t>сипаттама (өзектілік): </a:t>
            </a:r>
            <a:r>
              <a:rPr dirty="0" sz="1200" spc="-5">
                <a:latin typeface="Times New Roman"/>
                <a:cs typeface="Times New Roman"/>
              </a:rPr>
              <a:t>Minor «Экономика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5">
                <a:latin typeface="Times New Roman"/>
                <a:cs typeface="Times New Roman"/>
              </a:rPr>
              <a:t>кәсіпкерлік» әр адам </a:t>
            </a:r>
            <a:r>
              <a:rPr dirty="0" sz="1200" spc="-10">
                <a:latin typeface="Times New Roman"/>
                <a:cs typeface="Times New Roman"/>
              </a:rPr>
              <a:t>үшін </a:t>
            </a:r>
            <a:r>
              <a:rPr dirty="0" sz="1200" spc="-5">
                <a:latin typeface="Times New Roman"/>
                <a:cs typeface="Times New Roman"/>
              </a:rPr>
              <a:t>экономикалық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білімнің</a:t>
            </a:r>
            <a:r>
              <a:rPr dirty="0" sz="1200" spc="-5">
                <a:latin typeface="Times New Roman"/>
                <a:cs typeface="Times New Roman"/>
              </a:rPr>
              <a:t> маңыздылығына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негізделген.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Ағымдағы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әлеуметтік-экономикалық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процестерге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жақсы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бағдарлануға, Қазақстандағы </a:t>
            </a:r>
            <a:r>
              <a:rPr dirty="0" sz="1200" spc="-10">
                <a:latin typeface="Times New Roman"/>
                <a:cs typeface="Times New Roman"/>
              </a:rPr>
              <a:t>адам </a:t>
            </a:r>
            <a:r>
              <a:rPr dirty="0" sz="1200" spc="-5">
                <a:latin typeface="Times New Roman"/>
                <a:cs typeface="Times New Roman"/>
              </a:rPr>
              <a:t>дамуының </a:t>
            </a:r>
            <a:r>
              <a:rPr dirty="0" sz="1200" spc="-10">
                <a:latin typeface="Times New Roman"/>
                <a:cs typeface="Times New Roman"/>
              </a:rPr>
              <a:t>индексін </a:t>
            </a:r>
            <a:r>
              <a:rPr dirty="0" sz="1200" spc="-5">
                <a:latin typeface="Times New Roman"/>
                <a:cs typeface="Times New Roman"/>
              </a:rPr>
              <a:t>бағалауға, әлеуметтік саланың </a:t>
            </a:r>
            <a:r>
              <a:rPr dirty="0" sz="1200" spc="5">
                <a:latin typeface="Times New Roman"/>
                <a:cs typeface="Times New Roman"/>
              </a:rPr>
              <a:t>рөлі </a:t>
            </a:r>
            <a:r>
              <a:rPr dirty="0" sz="1200">
                <a:latin typeface="Times New Roman"/>
                <a:cs typeface="Times New Roman"/>
              </a:rPr>
              <a:t>мен </a:t>
            </a:r>
            <a:r>
              <a:rPr dirty="0" sz="1200" spc="-5">
                <a:latin typeface="Times New Roman"/>
                <a:cs typeface="Times New Roman"/>
              </a:rPr>
              <a:t>маңызын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түсінуге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5">
                <a:latin typeface="Times New Roman"/>
                <a:cs typeface="Times New Roman"/>
              </a:rPr>
              <a:t>жеке </a:t>
            </a:r>
            <a:r>
              <a:rPr dirty="0" sz="1200">
                <a:latin typeface="Times New Roman"/>
                <a:cs typeface="Times New Roman"/>
              </a:rPr>
              <a:t>тұлға, </a:t>
            </a:r>
            <a:r>
              <a:rPr dirty="0" sz="1200" spc="-5">
                <a:latin typeface="Times New Roman"/>
                <a:cs typeface="Times New Roman"/>
              </a:rPr>
              <a:t>фирма, </a:t>
            </a:r>
            <a:r>
              <a:rPr dirty="0" sz="1200" spc="-10">
                <a:latin typeface="Times New Roman"/>
                <a:cs typeface="Times New Roman"/>
              </a:rPr>
              <a:t>өңір, </a:t>
            </a:r>
            <a:r>
              <a:rPr dirty="0" sz="1200" spc="-5">
                <a:latin typeface="Times New Roman"/>
                <a:cs typeface="Times New Roman"/>
              </a:rPr>
              <a:t>сала </a:t>
            </a:r>
            <a:r>
              <a:rPr dirty="0" sz="1200" spc="5">
                <a:latin typeface="Times New Roman"/>
                <a:cs typeface="Times New Roman"/>
              </a:rPr>
              <a:t>және </a:t>
            </a:r>
            <a:r>
              <a:rPr dirty="0" sz="1200" spc="-5">
                <a:latin typeface="Times New Roman"/>
                <a:cs typeface="Times New Roman"/>
              </a:rPr>
              <a:t>ел </a:t>
            </a:r>
            <a:r>
              <a:rPr dirty="0" sz="1200" spc="-10">
                <a:latin typeface="Times New Roman"/>
                <a:cs typeface="Times New Roman"/>
              </a:rPr>
              <a:t>деңгейінде </a:t>
            </a:r>
            <a:r>
              <a:rPr dirty="0" sz="1200" spc="-5">
                <a:latin typeface="Times New Roman"/>
                <a:cs typeface="Times New Roman"/>
              </a:rPr>
              <a:t>бизнес </a:t>
            </a:r>
            <a:r>
              <a:rPr dirty="0" sz="1200">
                <a:latin typeface="Times New Roman"/>
                <a:cs typeface="Times New Roman"/>
              </a:rPr>
              <a:t>процестерді </a:t>
            </a:r>
            <a:r>
              <a:rPr dirty="0" sz="1200" spc="-5">
                <a:latin typeface="Times New Roman"/>
                <a:cs typeface="Times New Roman"/>
              </a:rPr>
              <a:t>басқарудың </a:t>
            </a:r>
            <a:r>
              <a:rPr dirty="0" sz="1200">
                <a:latin typeface="Times New Roman"/>
                <a:cs typeface="Times New Roman"/>
              </a:rPr>
              <a:t>оңтайлы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тәсілдерін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табуға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мүмкіндік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береді.</a:t>
            </a:r>
            <a:endParaRPr sz="1200">
              <a:latin typeface="Times New Roman"/>
              <a:cs typeface="Times New Roman"/>
            </a:endParaRPr>
          </a:p>
          <a:p>
            <a:pPr algn="just" marL="12700" indent="359410">
              <a:lnSpc>
                <a:spcPts val="1345"/>
              </a:lnSpc>
            </a:pPr>
            <a:r>
              <a:rPr dirty="0" sz="1200" b="1">
                <a:latin typeface="Times New Roman"/>
                <a:cs typeface="Times New Roman"/>
              </a:rPr>
              <a:t>Мақсаты</a:t>
            </a:r>
            <a:r>
              <a:rPr dirty="0" sz="1200">
                <a:latin typeface="Times New Roman"/>
                <a:cs typeface="Times New Roman"/>
              </a:rPr>
              <a:t>: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Басқарушылық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шешімдер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қабылдаудың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микро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және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макро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деңгейлерінде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бірегей</a:t>
            </a:r>
            <a:endParaRPr sz="12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5800"/>
              </a:lnSpc>
              <a:spcBef>
                <a:spcPts val="40"/>
              </a:spcBef>
            </a:pPr>
            <a:r>
              <a:rPr dirty="0" sz="1200" spc="-10">
                <a:latin typeface="Times New Roman"/>
                <a:cs typeface="Times New Roman"/>
              </a:rPr>
              <a:t>білімді,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іскерлікті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және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дағдыларды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дамыту,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ҚР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өңірлері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экономикасының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ерекшелігі</a:t>
            </a:r>
            <a:r>
              <a:rPr dirty="0" sz="1200">
                <a:latin typeface="Times New Roman"/>
                <a:cs typeface="Times New Roman"/>
              </a:rPr>
              <a:t> мен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проблемаларын </a:t>
            </a:r>
            <a:r>
              <a:rPr dirty="0" sz="1200" spc="-15">
                <a:latin typeface="Times New Roman"/>
                <a:cs typeface="Times New Roman"/>
              </a:rPr>
              <a:t>қарау, </a:t>
            </a:r>
            <a:r>
              <a:rPr dirty="0" sz="1200" spc="-5">
                <a:latin typeface="Times New Roman"/>
                <a:cs typeface="Times New Roman"/>
              </a:rPr>
              <a:t>кәсіпкерлікте, </a:t>
            </a:r>
            <a:r>
              <a:rPr dirty="0" sz="1200" spc="-10">
                <a:latin typeface="Times New Roman"/>
                <a:cs typeface="Times New Roman"/>
              </a:rPr>
              <a:t>әлеуметтік </a:t>
            </a:r>
            <a:r>
              <a:rPr dirty="0" sz="1200" spc="-5">
                <a:latin typeface="Times New Roman"/>
                <a:cs typeface="Times New Roman"/>
              </a:rPr>
              <a:t>салада </a:t>
            </a:r>
            <a:r>
              <a:rPr dirty="0" sz="1200">
                <a:latin typeface="Times New Roman"/>
                <a:cs typeface="Times New Roman"/>
              </a:rPr>
              <a:t>бизнес-модель </a:t>
            </a:r>
            <a:r>
              <a:rPr dirty="0" sz="1200" spc="-10">
                <a:latin typeface="Times New Roman"/>
                <a:cs typeface="Times New Roman"/>
              </a:rPr>
              <a:t>әзірлеу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5">
                <a:latin typeface="Times New Roman"/>
                <a:cs typeface="Times New Roman"/>
              </a:rPr>
              <a:t>компаниялардың,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өңірлердің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және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тұтастай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мемлекеттің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экономикалық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саясатын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құру.</a:t>
            </a:r>
            <a:endParaRPr sz="1200">
              <a:latin typeface="Times New Roman"/>
              <a:cs typeface="Times New Roman"/>
            </a:endParaRPr>
          </a:p>
          <a:p>
            <a:pPr algn="just" marL="372110">
              <a:lnSpc>
                <a:spcPts val="1345"/>
              </a:lnSpc>
            </a:pPr>
            <a:r>
              <a:rPr dirty="0" sz="1200" b="1">
                <a:latin typeface="Times New Roman"/>
                <a:cs typeface="Times New Roman"/>
              </a:rPr>
              <a:t>Оқыту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тілі:</a:t>
            </a:r>
            <a:r>
              <a:rPr dirty="0" sz="1200" spc="-4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орыс,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казақ</a:t>
            </a:r>
            <a:endParaRPr sz="1200">
              <a:latin typeface="Times New Roman"/>
              <a:cs typeface="Times New Roman"/>
            </a:endParaRPr>
          </a:p>
          <a:p>
            <a:pPr algn="just" marL="372110">
              <a:lnSpc>
                <a:spcPts val="1415"/>
              </a:lnSpc>
            </a:pPr>
            <a:r>
              <a:rPr dirty="0" sz="1200" spc="-5" b="1">
                <a:latin typeface="Times New Roman"/>
                <a:cs typeface="Times New Roman"/>
              </a:rPr>
              <a:t>Кредит көлемі</a:t>
            </a:r>
            <a:r>
              <a:rPr dirty="0" sz="1200" spc="-5">
                <a:latin typeface="Times New Roman"/>
                <a:cs typeface="Times New Roman"/>
              </a:rPr>
              <a:t>: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6511" y="3173856"/>
          <a:ext cx="6991984" cy="3390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10"/>
                <a:gridCol w="1438910"/>
                <a:gridCol w="826134"/>
                <a:gridCol w="1911350"/>
                <a:gridCol w="2509520"/>
              </a:tblGrid>
              <a:tr h="707516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4066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Пәннің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атауы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7490" marR="155575" indent="-76200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ит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саны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99745" marR="361950" indent="-13144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Пәннің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қысқаша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сипаттамасы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65505" marR="236220" indent="-61658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алып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ырыла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ын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қы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нәтижелері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76652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1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234950">
                        <a:lnSpc>
                          <a:spcPts val="1390"/>
                        </a:lnSpc>
                        <a:spcBef>
                          <a:spcPts val="50"/>
                        </a:spcBef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өң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экономикасы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  <a:tabLst>
                          <a:tab pos="13042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ҚР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өңірлері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889000" algn="l"/>
                          <a:tab pos="1160780" algn="l"/>
                          <a:tab pos="1403985" algn="l"/>
                          <a:tab pos="1440815" algn="l"/>
                          <a:tab pos="1494790" algn="l"/>
                          <a:tab pos="159321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экономикасының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	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өңірлік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құрамдас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бөліктің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елдегі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барлық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әлеуметтік-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экономикалық 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әсе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тү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тұра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36525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ры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макроөңірлерді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талдауға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негізделген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экономикалық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ойлауды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қалыптастыру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аспектілерін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ашады.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78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628015" algn="l"/>
                          <a:tab pos="1703070" algn="l"/>
                          <a:tab pos="200469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өң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41730" algn="l"/>
                          <a:tab pos="211645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ықтимал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"өсу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нүктелерін"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анықтау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дағдыларын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көрсетеді,</a:t>
                      </a:r>
                      <a:r>
                        <a:rPr dirty="0" sz="1200" spc="3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өңірлердің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ел</a:t>
                      </a:r>
                      <a:r>
                        <a:rPr dirty="0" sz="1200" spc="48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экономикасына</a:t>
                      </a:r>
                      <a:r>
                        <a:rPr dirty="0" sz="1200" spc="4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қосқан</a:t>
                      </a:r>
                      <a:r>
                        <a:rPr dirty="0" sz="1200" spc="4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үлесіне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салыстырмалы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талдау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бағалау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жүргізеді,</a:t>
                      </a:r>
                      <a:r>
                        <a:rPr dirty="0" sz="1200" spc="4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нәтижелерді</a:t>
                      </a:r>
                      <a:r>
                        <a:rPr dirty="0" sz="1200" spc="4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түсіндіреді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03910" algn="l"/>
                          <a:tab pos="168783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өң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экономикалық</a:t>
                      </a:r>
                      <a:r>
                        <a:rPr dirty="0" sz="1200" spc="5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даму</a:t>
                      </a:r>
                      <a:r>
                        <a:rPr dirty="0" sz="1200" spc="5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стратегиясын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49325" algn="l"/>
                          <a:tab pos="1227455" algn="l"/>
                          <a:tab pos="1677035" algn="l"/>
                          <a:tab pos="2007235" algn="l"/>
                          <a:tab pos="219202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6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6511" y="719581"/>
          <a:ext cx="6991984" cy="9488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10"/>
                <a:gridCol w="1438910"/>
                <a:gridCol w="826134"/>
                <a:gridCol w="1911350"/>
                <a:gridCol w="2509520"/>
              </a:tblGrid>
              <a:tr h="4384293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Жастар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390525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моделі және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стартаптар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Қазақстанның</a:t>
                      </a:r>
                      <a:r>
                        <a:rPr dirty="0" sz="1200" spc="5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5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беру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0960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106299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жүйесінің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ісін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ашуға,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беру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жүйесінде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жалданып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жұмыс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істеуге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бағытталған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құндылықтар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қабілетті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мамандарды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даярлауға</a:t>
                      </a:r>
                      <a:r>
                        <a:rPr dirty="0" sz="1200" spc="40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бағытталуы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80"/>
                        </a:lnSpc>
                        <a:tabLst>
                          <a:tab pos="15538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кәсіпкерлік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орта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950594" algn="l"/>
                          <a:tab pos="1069340" algn="l"/>
                          <a:tab pos="1379855" algn="l"/>
                          <a:tab pos="1446530" algn="l"/>
                          <a:tab pos="152336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беретін,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барынша шынайы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табысты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стартап-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ж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бойынша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іскерліктер,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өз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ұй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саласындағы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практикалық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құзыреттер,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ерекшеліктерінің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білімін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ру				ү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жағдайларды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ашады.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  <a:tabLst>
                          <a:tab pos="648970" algn="l"/>
                          <a:tab pos="12858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Өз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ісін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ұйымдастырудың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80"/>
                        </a:lnSpc>
                        <a:tabLst>
                          <a:tab pos="16484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практикалық	дағдыларын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690">
                        <a:lnSpc>
                          <a:spcPct val="96000"/>
                        </a:lnSpc>
                        <a:spcBef>
                          <a:spcPts val="20"/>
                        </a:spcBef>
                        <a:tabLst>
                          <a:tab pos="198945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кәсіпкерлігінің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сұранысқа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түрлерін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таңдайды,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бизнесті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мемлекеттік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қолдау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мүмкіндіктерін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қолданады,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бизнес-жобалардың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табыстылығын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бағалау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үшін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алынған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мәліметтерді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түсіндіреді,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тәуекелдер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жағымсыз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салдардың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алдын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алу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бойынша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дағдыларды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көрсетеді.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7155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Бәсекеге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3500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104457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бизнес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тәуекелдер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28841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Бизнестің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бәсекеге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376680" algn="l"/>
                          <a:tab pos="159321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тәуекелдерінің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  <a:tabLst>
                          <a:tab pos="13862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негізгі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білімді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қалыптастырудың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6515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998855" algn="l"/>
                          <a:tab pos="1025525" algn="l"/>
                          <a:tab pos="1099185" algn="l"/>
                          <a:tab pos="1334135" algn="l"/>
                          <a:tab pos="1485900" algn="l"/>
                          <a:tab pos="163703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 тә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әсе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артықшылықтарды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талдау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кәсіпкерлік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өз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табыстылығын 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		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дағдыларын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ашады.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  <a:tabLst>
                          <a:tab pos="162052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Бизнестің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бәсекелестік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95700"/>
                        </a:lnSpc>
                        <a:spcBef>
                          <a:spcPts val="35"/>
                        </a:spcBef>
                        <a:tabLst>
                          <a:tab pos="1739264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артықшылықтарын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талдау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әдістерін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алады,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бизнес-процестерді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модельдей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алады;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кәсіпкерлік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тәуекелді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басқарудың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негізгі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  алынған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дағдыларды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кәсіпкерлік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қызметте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қабілеті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дайындығын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көрсетеді.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0625">
                <a:tc>
                  <a:txBody>
                    <a:bodyPr/>
                    <a:lstStyle/>
                    <a:p>
                      <a:pPr marL="10985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0038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Денсаулық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  <a:tabLst>
                          <a:tab pos="141986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Денсаулық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сақтау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90"/>
                        </a:lnSpc>
                        <a:spcBef>
                          <a:spcPts val="50"/>
                        </a:spcBef>
                        <a:tabLst>
                          <a:tab pos="1242695" algn="l"/>
                          <a:tab pos="152273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10"/>
                        </a:lnSpc>
                        <a:tabLst>
                          <a:tab pos="11334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басқару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мәселелері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ct val="95600"/>
                        </a:lnSpc>
                        <a:spcBef>
                          <a:spcPts val="40"/>
                        </a:spcBef>
                        <a:tabLst>
                          <a:tab pos="812800" algn="l"/>
                          <a:tab pos="1151890" algn="l"/>
                          <a:tab pos="1278255" algn="l"/>
                          <a:tab pos="155956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н,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тап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ct val="95700"/>
                        </a:lnSpc>
                        <a:spcBef>
                          <a:spcPts val="10"/>
                        </a:spcBef>
                        <a:tabLst>
                          <a:tab pos="1104900" algn="l"/>
                          <a:tab pos="1361440" algn="l"/>
                          <a:tab pos="14224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ртүр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модельдерін,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оның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ішінде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қаржыландыру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таң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жүйесінің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тұрақтылығына,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69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Денсаулықтың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мәнін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экономикалық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категория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ретінде</a:t>
                      </a:r>
                      <a:r>
                        <a:rPr dirty="0" sz="1200" spc="3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түсінеді;</a:t>
                      </a:r>
                      <a:r>
                        <a:rPr dirty="0" sz="120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негізгі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деректермен,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тұжырымдамалармен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жұмыс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істейді,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денсаулықты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өлшеу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80440" algn="l"/>
                          <a:tab pos="1166495" algn="l"/>
                          <a:tab pos="1955164" algn="l"/>
                          <a:tab pos="201612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әсе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ртүр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87450" algn="l"/>
                          <a:tab pos="1471295" algn="l"/>
                          <a:tab pos="178435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лы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тал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60450" algn="l"/>
                          <a:tab pos="1493520" algn="l"/>
                          <a:tab pos="21170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37894" algn="l"/>
                          <a:tab pos="1215390" algn="l"/>
                          <a:tab pos="183959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тал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tabLst>
                          <a:tab pos="496570" algn="l"/>
                          <a:tab pos="1062990" algn="l"/>
                          <a:tab pos="1626235" algn="l"/>
                          <a:tab pos="1885314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өт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ұра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6511" y="719581"/>
          <a:ext cx="6991984" cy="6155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10"/>
                <a:gridCol w="1438910"/>
                <a:gridCol w="826134"/>
                <a:gridCol w="1911350"/>
                <a:gridCol w="2509520"/>
              </a:tblGrid>
              <a:tr h="19361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  <a:tabLst>
                          <a:tab pos="15227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шығындарына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95600"/>
                        </a:lnSpc>
                        <a:spcBef>
                          <a:spcPts val="40"/>
                        </a:spcBef>
                        <a:tabLst>
                          <a:tab pos="1221740" algn="l"/>
                          <a:tab pos="14224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міндеттерге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қол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жеткізуге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әсерін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ашады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ұлттық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60"/>
                        </a:lnSpc>
                        <a:tabLst>
                          <a:tab pos="121221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жүйелерін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жетілдіру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95800"/>
                        </a:lnSpc>
                        <a:spcBef>
                          <a:spcPts val="20"/>
                        </a:spcBef>
                        <a:tabLst>
                          <a:tab pos="1050925" algn="l"/>
                          <a:tab pos="113601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әзірлеу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үшін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ғылыми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зерттеулер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нәтижелерін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4947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инвестициялардың	экономикалық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бағасын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береді.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13225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0259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адами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даму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4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953135" algn="l"/>
                          <a:tab pos="992505" algn="l"/>
                          <a:tab pos="159448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5346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қалыптастырудың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теориялық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тәсілін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ашады,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бұл</a:t>
                      </a:r>
                      <a:r>
                        <a:rPr dirty="0" sz="1200" spc="5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жұмыс</a:t>
                      </a:r>
                      <a:r>
                        <a:rPr dirty="0" sz="1200" spc="5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істеп</a:t>
                      </a:r>
                      <a:r>
                        <a:rPr dirty="0" sz="1200" spc="5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тұрған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52273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нарықтың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нақты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Қаржы-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4097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ұйымдастырушылық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5468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тұ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енгізу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іске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асырудың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817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ең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қолайлы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принциптерін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береді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69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Адами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даму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тұжырымдамасының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теориялық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базалық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негіздерін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біледі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түсінеді,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елдегі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адами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даму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деңгейіне</a:t>
                      </a:r>
                      <a:r>
                        <a:rPr dirty="0" sz="1200" spc="3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әсер</a:t>
                      </a:r>
                      <a:r>
                        <a:rPr dirty="0" sz="1200" spc="3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ететін</a:t>
                      </a:r>
                      <a:r>
                        <a:rPr dirty="0" sz="1200" spc="3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негізгі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98855" algn="l"/>
                          <a:tab pos="1053465" algn="l"/>
                          <a:tab pos="1495425" algn="l"/>
                          <a:tab pos="211645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те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61694" algn="l"/>
                          <a:tab pos="1196975" algn="l"/>
                          <a:tab pos="2107565" algn="l"/>
                          <a:tab pos="213360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  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ө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14680" algn="l"/>
                          <a:tab pos="1334770" algn="l"/>
                          <a:tab pos="1355090" algn="l"/>
                          <a:tab pos="211772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лар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тай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дұрыс	түсіндіре		алады;-әлемдегі,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Қазақстандағы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жалпы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ерекше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адам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дамуын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талдайды;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адам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дамуы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322070" algn="l"/>
                          <a:tab pos="1343025" algn="l"/>
                          <a:tab pos="21164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к-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 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тау	ү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75310" algn="l"/>
                          <a:tab pos="629920" algn="l"/>
                          <a:tab pos="1415415" algn="l"/>
                          <a:tab pos="15532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тал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94385" algn="l"/>
                          <a:tab pos="13246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экологиялық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компоненттерін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тү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;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548005" algn="l"/>
                          <a:tab pos="1199515" algn="l"/>
                          <a:tab pos="219583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дамуы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саласындағы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кәсіби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қызмет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ақпарат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көздерін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таба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алады;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адам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дамуының</a:t>
                      </a:r>
                      <a:r>
                        <a:rPr dirty="0" sz="1200" spc="3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үрдістерін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талдау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tabLst>
                          <a:tab pos="1038225" algn="l"/>
                          <a:tab pos="17760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көріністерін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еңсеру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әдістерін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66890" cy="2312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>
              <a:lnSpc>
                <a:spcPts val="1405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Title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MINOR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«Economics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and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entrepreneurship»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359410">
              <a:lnSpc>
                <a:spcPct val="95900"/>
              </a:lnSpc>
              <a:spcBef>
                <a:spcPts val="20"/>
              </a:spcBef>
            </a:pPr>
            <a:r>
              <a:rPr dirty="0" sz="1200" spc="-5" b="1">
                <a:latin typeface="Times New Roman"/>
                <a:cs typeface="Times New Roman"/>
              </a:rPr>
              <a:t>General description (relevance</a:t>
            </a:r>
            <a:r>
              <a:rPr dirty="0" sz="1200" spc="-5">
                <a:latin typeface="Times New Roman"/>
                <a:cs typeface="Times New Roman"/>
              </a:rPr>
              <a:t>): </a:t>
            </a:r>
            <a:r>
              <a:rPr dirty="0" sz="1200" spc="-1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Minor </a:t>
            </a:r>
            <a:r>
              <a:rPr dirty="0" sz="1200">
                <a:latin typeface="Times New Roman"/>
                <a:cs typeface="Times New Roman"/>
              </a:rPr>
              <a:t>program </a:t>
            </a:r>
            <a:r>
              <a:rPr dirty="0" sz="1200" spc="-5">
                <a:latin typeface="Times New Roman"/>
                <a:cs typeface="Times New Roman"/>
              </a:rPr>
              <a:t>«Economics and </a:t>
            </a:r>
            <a:r>
              <a:rPr dirty="0" sz="1200">
                <a:latin typeface="Times New Roman"/>
                <a:cs typeface="Times New Roman"/>
              </a:rPr>
              <a:t>Entrepreneurship» </a:t>
            </a:r>
            <a:r>
              <a:rPr dirty="0" sz="1200" spc="-15">
                <a:latin typeface="Times New Roman"/>
                <a:cs typeface="Times New Roman"/>
              </a:rPr>
              <a:t>is </a:t>
            </a:r>
            <a:r>
              <a:rPr dirty="0" sz="1200" spc="-5">
                <a:latin typeface="Times New Roman"/>
                <a:cs typeface="Times New Roman"/>
              </a:rPr>
              <a:t>conditioned </a:t>
            </a:r>
            <a:r>
              <a:rPr dirty="0" sz="1200">
                <a:latin typeface="Times New Roman"/>
                <a:cs typeface="Times New Roman"/>
              </a:rPr>
              <a:t> by the </a:t>
            </a:r>
            <a:r>
              <a:rPr dirty="0" sz="1200" spc="-5">
                <a:latin typeface="Times New Roman"/>
                <a:cs typeface="Times New Roman"/>
              </a:rPr>
              <a:t>importance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economic </a:t>
            </a:r>
            <a:r>
              <a:rPr dirty="0" sz="1200" spc="-5">
                <a:latin typeface="Times New Roman"/>
                <a:cs typeface="Times New Roman"/>
              </a:rPr>
              <a:t>education </a:t>
            </a:r>
            <a:r>
              <a:rPr dirty="0" sz="1200" spc="-10">
                <a:latin typeface="Times New Roman"/>
                <a:cs typeface="Times New Roman"/>
              </a:rPr>
              <a:t>for </a:t>
            </a:r>
            <a:r>
              <a:rPr dirty="0" sz="1200" spc="-5">
                <a:latin typeface="Times New Roman"/>
                <a:cs typeface="Times New Roman"/>
              </a:rPr>
              <a:t>every person. </a:t>
            </a:r>
            <a:r>
              <a:rPr dirty="0" sz="1200" spc="-10">
                <a:latin typeface="Times New Roman"/>
                <a:cs typeface="Times New Roman"/>
              </a:rPr>
              <a:t>It will </a:t>
            </a:r>
            <a:r>
              <a:rPr dirty="0" sz="1200" spc="-5">
                <a:latin typeface="Times New Roman"/>
                <a:cs typeface="Times New Roman"/>
              </a:rPr>
              <a:t>allow </a:t>
            </a:r>
            <a:r>
              <a:rPr dirty="0" sz="1200" spc="-10">
                <a:latin typeface="Times New Roman"/>
                <a:cs typeface="Times New Roman"/>
              </a:rPr>
              <a:t>you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better navigate </a:t>
            </a:r>
            <a:r>
              <a:rPr dirty="0" sz="1200" spc="-1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current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socio-economic processes, </a:t>
            </a:r>
            <a:r>
              <a:rPr dirty="0" sz="1200">
                <a:latin typeface="Times New Roman"/>
                <a:cs typeface="Times New Roman"/>
              </a:rPr>
              <a:t>evaluate the </a:t>
            </a:r>
            <a:r>
              <a:rPr dirty="0" sz="1200" spc="-5">
                <a:latin typeface="Times New Roman"/>
                <a:cs typeface="Times New Roman"/>
              </a:rPr>
              <a:t>human </a:t>
            </a:r>
            <a:r>
              <a:rPr dirty="0" sz="1200" spc="-10">
                <a:latin typeface="Times New Roman"/>
                <a:cs typeface="Times New Roman"/>
              </a:rPr>
              <a:t>development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index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Kazakhstan, understand </a:t>
            </a:r>
            <a:r>
              <a:rPr dirty="0" sz="1200">
                <a:latin typeface="Times New Roman"/>
                <a:cs typeface="Times New Roman"/>
              </a:rPr>
              <a:t>the role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importance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social sphere,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find</a:t>
            </a:r>
            <a:r>
              <a:rPr dirty="0" sz="1200" spc="-10">
                <a:latin typeface="Times New Roman"/>
                <a:cs typeface="Times New Roman"/>
              </a:rPr>
              <a:t> optimal </a:t>
            </a:r>
            <a:r>
              <a:rPr dirty="0" sz="1200" spc="-5">
                <a:latin typeface="Times New Roman"/>
                <a:cs typeface="Times New Roman"/>
              </a:rPr>
              <a:t>ways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to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manage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business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processes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at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level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 spc="5">
                <a:latin typeface="Times New Roman"/>
                <a:cs typeface="Times New Roman"/>
              </a:rPr>
              <a:t>an 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individual,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firm,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region,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industry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country.</a:t>
            </a:r>
            <a:endParaRPr sz="1200">
              <a:latin typeface="Times New Roman"/>
              <a:cs typeface="Times New Roman"/>
            </a:endParaRPr>
          </a:p>
          <a:p>
            <a:pPr algn="just" marL="12700" indent="359410">
              <a:lnSpc>
                <a:spcPts val="1345"/>
              </a:lnSpc>
            </a:pPr>
            <a:r>
              <a:rPr dirty="0" sz="1200" spc="-10" b="1">
                <a:latin typeface="Times New Roman"/>
                <a:cs typeface="Times New Roman"/>
              </a:rPr>
              <a:t>Purpose:</a:t>
            </a:r>
            <a:r>
              <a:rPr dirty="0" sz="1200" spc="10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To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develop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unique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knowledge,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skills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abilities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micro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macro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levels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managerial</a:t>
            </a:r>
            <a:endParaRPr sz="1200">
              <a:latin typeface="Times New Roman"/>
              <a:cs typeface="Times New Roman"/>
            </a:endParaRPr>
          </a:p>
          <a:p>
            <a:pPr algn="just" marL="12700" marR="8255">
              <a:lnSpc>
                <a:spcPct val="95800"/>
              </a:lnSpc>
              <a:spcBef>
                <a:spcPts val="40"/>
              </a:spcBef>
            </a:pPr>
            <a:r>
              <a:rPr dirty="0" sz="1200" spc="-5">
                <a:latin typeface="Times New Roman"/>
                <a:cs typeface="Times New Roman"/>
              </a:rPr>
              <a:t>decision-making, </a:t>
            </a:r>
            <a:r>
              <a:rPr dirty="0" sz="1200" spc="10">
                <a:latin typeface="Times New Roman"/>
                <a:cs typeface="Times New Roman"/>
              </a:rPr>
              <a:t>to </a:t>
            </a:r>
            <a:r>
              <a:rPr dirty="0" sz="1200" spc="-10">
                <a:latin typeface="Times New Roman"/>
                <a:cs typeface="Times New Roman"/>
              </a:rPr>
              <a:t>consider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specifics and problems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economy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regions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Republic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Kazakhstan,</a:t>
            </a:r>
            <a:r>
              <a:rPr dirty="0" sz="1200">
                <a:latin typeface="Times New Roman"/>
                <a:cs typeface="Times New Roman"/>
              </a:rPr>
              <a:t> the </a:t>
            </a:r>
            <a:r>
              <a:rPr dirty="0" sz="1200" spc="-10">
                <a:latin typeface="Times New Roman"/>
                <a:cs typeface="Times New Roman"/>
              </a:rPr>
              <a:t>development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10">
                <a:latin typeface="Times New Roman"/>
                <a:cs typeface="Times New Roman"/>
              </a:rPr>
              <a:t>business</a:t>
            </a:r>
            <a:r>
              <a:rPr dirty="0" sz="1200" spc="-5">
                <a:latin typeface="Times New Roman"/>
                <a:cs typeface="Times New Roman"/>
              </a:rPr>
              <a:t> model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entrepreneurship,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5">
                <a:latin typeface="Times New Roman"/>
                <a:cs typeface="Times New Roman"/>
              </a:rPr>
              <a:t>social </a:t>
            </a:r>
            <a:r>
              <a:rPr dirty="0" sz="1200" spc="-5">
                <a:latin typeface="Times New Roman"/>
                <a:cs typeface="Times New Roman"/>
              </a:rPr>
              <a:t>sphere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>
                <a:latin typeface="Times New Roman"/>
                <a:cs typeface="Times New Roman"/>
              </a:rPr>
              <a:t> to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build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economic</a:t>
            </a:r>
            <a:r>
              <a:rPr dirty="0" sz="1200">
                <a:latin typeface="Times New Roman"/>
                <a:cs typeface="Times New Roman"/>
              </a:rPr>
              <a:t> policy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companies,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regions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state </a:t>
            </a:r>
            <a:r>
              <a:rPr dirty="0" sz="1200" spc="-5">
                <a:latin typeface="Times New Roman"/>
                <a:cs typeface="Times New Roman"/>
              </a:rPr>
              <a:t>as</a:t>
            </a:r>
            <a:r>
              <a:rPr dirty="0" sz="1200">
                <a:latin typeface="Times New Roman"/>
                <a:cs typeface="Times New Roman"/>
              </a:rPr>
              <a:t> 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whole.</a:t>
            </a:r>
            <a:endParaRPr sz="1200">
              <a:latin typeface="Times New Roman"/>
              <a:cs typeface="Times New Roman"/>
            </a:endParaRPr>
          </a:p>
          <a:p>
            <a:pPr algn="just" marL="372110">
              <a:lnSpc>
                <a:spcPts val="1345"/>
              </a:lnSpc>
            </a:pPr>
            <a:r>
              <a:rPr dirty="0" sz="1200" spc="-5" b="1">
                <a:latin typeface="Times New Roman"/>
                <a:cs typeface="Times New Roman"/>
              </a:rPr>
              <a:t>Language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5" b="1">
                <a:latin typeface="Times New Roman"/>
                <a:cs typeface="Times New Roman"/>
              </a:rPr>
              <a:t> teaching: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Russian,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Kazakh</a:t>
            </a:r>
            <a:endParaRPr sz="1200">
              <a:latin typeface="Times New Roman"/>
              <a:cs typeface="Times New Roman"/>
            </a:endParaRPr>
          </a:p>
          <a:p>
            <a:pPr algn="just" marL="372110">
              <a:lnSpc>
                <a:spcPts val="1395"/>
              </a:lnSpc>
            </a:pPr>
            <a:r>
              <a:rPr dirty="0" sz="1200" spc="-5" b="1">
                <a:latin typeface="Times New Roman"/>
                <a:cs typeface="Times New Roman"/>
              </a:rPr>
              <a:t>Volume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credits: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15"/>
              </a:lnSpc>
            </a:pPr>
            <a:r>
              <a:rPr dirty="0" sz="1200" spc="-5" b="1">
                <a:latin typeface="Times New Roman"/>
                <a:cs typeface="Times New Roman"/>
              </a:rPr>
              <a:t>MINOR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structure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6511" y="3000120"/>
          <a:ext cx="6991984" cy="7226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525"/>
                <a:gridCol w="1237614"/>
                <a:gridCol w="822960"/>
                <a:gridCol w="2384425"/>
                <a:gridCol w="2146934"/>
              </a:tblGrid>
              <a:tr h="356616">
                <a:tc>
                  <a:txBody>
                    <a:bodyPr/>
                    <a:lstStyle/>
                    <a:p>
                      <a:pPr marL="11874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0515" marR="217804" indent="-85725">
                        <a:lnSpc>
                          <a:spcPts val="1370"/>
                        </a:lnSpc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Name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100965" indent="33020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Description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of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outcomes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655">
                <a:tc>
                  <a:txBody>
                    <a:bodyPr/>
                    <a:lstStyle/>
                    <a:p>
                      <a:pPr marL="69850">
                        <a:lnSpc>
                          <a:spcPts val="128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Economy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reveals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aspects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5"/>
                        </a:lnSpc>
                        <a:tabLst>
                          <a:tab pos="749300" algn="l"/>
                          <a:tab pos="1142365" algn="l"/>
                          <a:tab pos="19462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Applies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principles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macro-regions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874394" algn="l"/>
                          <a:tab pos="1598930" algn="l"/>
                          <a:tab pos="215963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economic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thinking	based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classification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macroregions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Republic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862330" algn="l"/>
                          <a:tab pos="14312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specifics</a:t>
                      </a:r>
                      <a:r>
                        <a:rPr dirty="0" sz="1200" spc="3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389890" algn="l"/>
                          <a:tab pos="1066165" algn="l"/>
                          <a:tab pos="132778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Republic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problems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4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economy</a:t>
                      </a:r>
                      <a:r>
                        <a:rPr dirty="0" sz="1200" spc="4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1062990" algn="l"/>
                          <a:tab pos="1440180" algn="l"/>
                          <a:tab pos="19462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demonstrates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skills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718820" algn="l"/>
                          <a:tab pos="1047750" algn="l"/>
                          <a:tab pos="1437640" algn="l"/>
                          <a:tab pos="218694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regions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Republic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identifying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most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problematic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1041400" algn="l"/>
                          <a:tab pos="21278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Kazakhstan,	understanding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areas</a:t>
                      </a:r>
                      <a:r>
                        <a:rPr dirty="0" sz="120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4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possible</a:t>
                      </a:r>
                      <a:r>
                        <a:rPr dirty="0" sz="1200" spc="5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"points</a:t>
                      </a:r>
                      <a:r>
                        <a:rPr dirty="0" sz="1200" spc="4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impact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regional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component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1035685" algn="l"/>
                          <a:tab pos="20110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growth",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conducts	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socio-economic</a:t>
                      </a:r>
                      <a:r>
                        <a:rPr dirty="0" sz="12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processes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1090295" algn="l"/>
                          <a:tab pos="18516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comparative	analysis	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country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analyzing</a:t>
                      </a:r>
                      <a:r>
                        <a:rPr dirty="0" sz="1200" spc="4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macro-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assessment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contribution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regions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3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vector</a:t>
                      </a:r>
                      <a:r>
                        <a:rPr dirty="0" sz="1200" spc="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sustainable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340995" algn="l"/>
                          <a:tab pos="932180" algn="l"/>
                          <a:tab pos="1193800" algn="l"/>
                          <a:tab pos="1525905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regions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	the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country's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country.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economy,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interprets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results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417195" algn="l"/>
                          <a:tab pos="133731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justifies</a:t>
                      </a:r>
                      <a:r>
                        <a:rPr dirty="0" sz="1200" spc="6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	strategy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socio-economic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region,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applies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acquired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889635" algn="l"/>
                          <a:tab pos="1264285" algn="l"/>
                          <a:tab pos="1739264" algn="l"/>
                          <a:tab pos="200723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	and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environment.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655">
                <a:tc>
                  <a:txBody>
                    <a:bodyPr/>
                    <a:lstStyle/>
                    <a:p>
                      <a:pPr marL="69850">
                        <a:lnSpc>
                          <a:spcPts val="128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Youth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5"/>
                        </a:lnSpc>
                        <a:tabLst>
                          <a:tab pos="694690" algn="l"/>
                          <a:tab pos="1026160" algn="l"/>
                          <a:tab pos="1809114" algn="l"/>
                          <a:tab pos="21285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Reveals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conditions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5"/>
                        </a:lnSpc>
                        <a:tabLst>
                          <a:tab pos="609600" algn="l"/>
                          <a:tab pos="1379855" algn="l"/>
                          <a:tab pos="194627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Uses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practical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skills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entrepreneurship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803910" algn="l"/>
                          <a:tab pos="1065530" algn="l"/>
                          <a:tab pos="1866900" algn="l"/>
                          <a:tab pos="21285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business,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selects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model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specifics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youth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entrepreneurship,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849630" algn="l"/>
                          <a:tab pos="1385570" algn="l"/>
                          <a:tab pos="1729739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attractive	types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youth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startups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practical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competencies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1294130" algn="l"/>
                          <a:tab pos="18878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entrepreneurship,	applies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field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organizing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dirty="0" sz="1200" spc="4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own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possibilities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state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support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business,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most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971550" algn="l"/>
                          <a:tab pos="1888489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business,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interprets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700405" algn="l"/>
                          <a:tab pos="1071880" algn="l"/>
                          <a:tab pos="184848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realistic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	successful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start-up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received</a:t>
                      </a:r>
                      <a:r>
                        <a:rPr dirty="0" sz="1200" spc="4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4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assess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projects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meet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conditions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success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projects,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entrepreneurial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environment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demonstrates</a:t>
                      </a:r>
                      <a:r>
                        <a:rPr dirty="0" sz="120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200" spc="4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prevent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focus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4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</a:t>
                      </a:r>
                      <a:r>
                        <a:rPr dirty="0" sz="1200" spc="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dirty="0" sz="120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847090" algn="l"/>
                          <a:tab pos="156083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risks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	negative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training</a:t>
                      </a:r>
                      <a:r>
                        <a:rPr dirty="0" sz="1200" spc="43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specialists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consequences.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who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dirty="0" sz="1200" spc="4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 spc="4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45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open</a:t>
                      </a:r>
                      <a:r>
                        <a:rPr dirty="0" sz="1200" spc="43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dirty="0" sz="1200" spc="48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own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tabLst>
                          <a:tab pos="761365" algn="l"/>
                          <a:tab pos="1087120" algn="l"/>
                          <a:tab pos="1860550" algn="l"/>
                          <a:tab pos="212534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business,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promotion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values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education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5973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aimed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employment.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6511" y="719581"/>
          <a:ext cx="6991984" cy="9491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525"/>
                <a:gridCol w="1237614"/>
                <a:gridCol w="822960"/>
                <a:gridCol w="2384425"/>
                <a:gridCol w="2146934"/>
              </a:tblGrid>
              <a:tr h="1759077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Business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80975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risks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  <a:tabLst>
                          <a:tab pos="999490" algn="l"/>
                          <a:tab pos="20929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Reveals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theoretical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9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methodological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approaches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basic knowledge about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parameters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competitiveness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business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risks,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acquisition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ensure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success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their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based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analysis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competitive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advantages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management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entrepreneurial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risks.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dirty="0" sz="12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analysis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2865">
                        <a:lnSpc>
                          <a:spcPct val="95700"/>
                        </a:lnSpc>
                        <a:spcBef>
                          <a:spcPts val="35"/>
                        </a:spcBef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competitive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advantages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business,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model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business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processes;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Has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basic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technologies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risk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management,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demonstrates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ability and willingness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apply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acquired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business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activities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1144">
                <a:tc>
                  <a:txBody>
                    <a:bodyPr/>
                    <a:lstStyle/>
                    <a:p>
                      <a:pPr algn="ctr" marL="31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Economics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Reveals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aspects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352550" algn="l"/>
                          <a:tab pos="209613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level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health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economics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 management,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particular,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impact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choice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various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models,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including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financing models,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bil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achievement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tasks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set for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system,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systematize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results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scientific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research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proposals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improving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national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systems.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Understands</a:t>
                      </a:r>
                      <a:r>
                        <a:rPr dirty="0" sz="1200" spc="6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essence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690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938530" algn="l"/>
                          <a:tab pos="19475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 economic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category;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Operates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basic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data,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concepts,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reveals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problems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measuring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Conducts a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comparative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economic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analysis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systems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different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countries;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Identifies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economic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basis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production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analyzes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determinants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health;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Can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reimbursement/financing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health;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Gives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economic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assessment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investments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health.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1490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Human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15900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reveals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theoretical</a:t>
                      </a:r>
                      <a:r>
                        <a:rPr dirty="0" sz="120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approach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069340" algn="l"/>
                          <a:tab pos="209296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theoretical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practical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future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specialists,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which allows us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determine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most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acceptable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principles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implementing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implementing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Concept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Human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specific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organizational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conditions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functioning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market.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Knows</a:t>
                      </a:r>
                      <a:r>
                        <a:rPr dirty="0" sz="1200" spc="8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8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understands</a:t>
                      </a:r>
                      <a:r>
                        <a:rPr dirty="0" sz="1200" spc="8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690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123950" algn="l"/>
                          <a:tab pos="1764030" algn="l"/>
                        </a:tabLst>
                      </a:pP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foundations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concept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human development,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Identifies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applies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main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factors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economic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mechanisms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that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affect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level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human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country.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Is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identify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correctly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interpret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most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acute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problems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related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human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Republic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-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analyzes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general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special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human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world,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Kazakhstan; Uses analysis skills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identify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social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labor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problems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field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human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Understands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evaluates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demographic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environmental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components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human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development;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find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necessary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contacts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sources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professional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field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human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analyzing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identifying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trends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human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6511" y="719581"/>
          <a:ext cx="6991984" cy="36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525"/>
                <a:gridCol w="1237614"/>
                <a:gridCol w="822960"/>
                <a:gridCol w="2384425"/>
                <a:gridCol w="2146934"/>
              </a:tblGrid>
              <a:tr h="356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047115" algn="l"/>
                          <a:tab pos="19304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development,	overcoming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9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negative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manifestations.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69430" cy="33642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11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Название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Minor: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Информационные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технологии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в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образовании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 indent="359410">
              <a:lnSpc>
                <a:spcPct val="95900"/>
              </a:lnSpc>
            </a:pPr>
            <a:r>
              <a:rPr dirty="0" sz="1200" spc="-10" b="1">
                <a:latin typeface="Times New Roman"/>
                <a:cs typeface="Times New Roman"/>
              </a:rPr>
              <a:t>Общее</a:t>
            </a:r>
            <a:r>
              <a:rPr dirty="0" sz="1200" spc="-5" b="1">
                <a:latin typeface="Times New Roman"/>
                <a:cs typeface="Times New Roman"/>
              </a:rPr>
              <a:t> описание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(актуальность):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актуальность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программы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Minor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обусловлена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волной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цифровизации,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которая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требует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умение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решать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сложные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задачи,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находя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наиболее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эффективные</a:t>
            </a:r>
            <a:r>
              <a:rPr dirty="0" sz="1200">
                <a:latin typeface="Times New Roman"/>
                <a:cs typeface="Times New Roman"/>
              </a:rPr>
              <a:t> 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целесообразные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решения.</a:t>
            </a:r>
            <a:r>
              <a:rPr dirty="0" sz="1200">
                <a:latin typeface="Times New Roman"/>
                <a:cs typeface="Times New Roman"/>
              </a:rPr>
              <a:t> 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современную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жизнь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человека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всё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больше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внедряются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компьютеры</a:t>
            </a:r>
            <a:r>
              <a:rPr dirty="0" sz="1200">
                <a:latin typeface="Times New Roman"/>
                <a:cs typeface="Times New Roman"/>
              </a:rPr>
              <a:t> 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информационные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технологии.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Всё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большее</a:t>
            </a:r>
            <a:r>
              <a:rPr dirty="0" sz="1200" spc="-5">
                <a:latin typeface="Times New Roman"/>
                <a:cs typeface="Times New Roman"/>
              </a:rPr>
              <a:t> значение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приобретает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умение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человека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грамотно </a:t>
            </a:r>
            <a:r>
              <a:rPr dirty="0" sz="1200">
                <a:latin typeface="Times New Roman"/>
                <a:cs typeface="Times New Roman"/>
              </a:rPr>
              <a:t> обращаться с </a:t>
            </a:r>
            <a:r>
              <a:rPr dirty="0" sz="1200" spc="-5">
                <a:latin typeface="Times New Roman"/>
                <a:cs typeface="Times New Roman"/>
              </a:rPr>
              <a:t>компьютером, </a:t>
            </a:r>
            <a:r>
              <a:rPr dirty="0" sz="1200">
                <a:latin typeface="Times New Roman"/>
                <a:cs typeface="Times New Roman"/>
              </a:rPr>
              <a:t>причём </a:t>
            </a:r>
            <a:r>
              <a:rPr dirty="0" sz="1200" spc="-10">
                <a:latin typeface="Times New Roman"/>
                <a:cs typeface="Times New Roman"/>
              </a:rPr>
              <a:t>зачастую </a:t>
            </a:r>
            <a:r>
              <a:rPr dirty="0" sz="1200">
                <a:latin typeface="Times New Roman"/>
                <a:cs typeface="Times New Roman"/>
              </a:rPr>
              <a:t>не на </a:t>
            </a:r>
            <a:r>
              <a:rPr dirty="0" sz="1200" spc="-5">
                <a:latin typeface="Times New Roman"/>
                <a:cs typeface="Times New Roman"/>
              </a:rPr>
              <a:t>пользовательском уровне, </a:t>
            </a:r>
            <a:r>
              <a:rPr dirty="0" sz="1200">
                <a:latin typeface="Times New Roman"/>
                <a:cs typeface="Times New Roman"/>
              </a:rPr>
              <a:t>а на </a:t>
            </a:r>
            <a:r>
              <a:rPr dirty="0" sz="1200" spc="-5">
                <a:latin typeface="Times New Roman"/>
                <a:cs typeface="Times New Roman"/>
              </a:rPr>
              <a:t>уровне </a:t>
            </a:r>
            <a:r>
              <a:rPr dirty="0" sz="1200" spc="-10">
                <a:latin typeface="Times New Roman"/>
                <a:cs typeface="Times New Roman"/>
              </a:rPr>
              <a:t>начинающего </a:t>
            </a:r>
            <a:r>
              <a:rPr dirty="0" sz="1200" spc="-5">
                <a:latin typeface="Times New Roman"/>
                <a:cs typeface="Times New Roman"/>
              </a:rPr>
              <a:t> программиста. Умение писать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понимать код пригодится везде. Умение программировать, </a:t>
            </a:r>
            <a:r>
              <a:rPr dirty="0" sz="1200">
                <a:latin typeface="Times New Roman"/>
                <a:cs typeface="Times New Roman"/>
              </a:rPr>
              <a:t>а </a:t>
            </a:r>
            <a:r>
              <a:rPr dirty="0" sz="1200" spc="-5">
                <a:latin typeface="Times New Roman"/>
                <a:cs typeface="Times New Roman"/>
              </a:rPr>
              <a:t>точнее </a:t>
            </a:r>
            <a:r>
              <a:rPr dirty="0" sz="1200">
                <a:latin typeface="Times New Roman"/>
                <a:cs typeface="Times New Roman"/>
              </a:rPr>
              <a:t> решать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сложные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задачи</a:t>
            </a:r>
            <a:r>
              <a:rPr dirty="0" sz="1200">
                <a:latin typeface="Times New Roman"/>
                <a:cs typeface="Times New Roman"/>
              </a:rPr>
              <a:t> с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помощью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программирования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очень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высоко</a:t>
            </a:r>
            <a:r>
              <a:rPr dirty="0" sz="1200" spc="-5">
                <a:latin typeface="Times New Roman"/>
                <a:cs typeface="Times New Roman"/>
              </a:rPr>
              <a:t> ценится</a:t>
            </a:r>
            <a:r>
              <a:rPr dirty="0" sz="1200">
                <a:latin typeface="Times New Roman"/>
                <a:cs typeface="Times New Roman"/>
              </a:rPr>
              <a:t> 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также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высоко </a:t>
            </a:r>
            <a:r>
              <a:rPr dirty="0" sz="1200" spc="-5">
                <a:latin typeface="Times New Roman"/>
                <a:cs typeface="Times New Roman"/>
              </a:rPr>
              <a:t> оплачивается.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Программирование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учит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просто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думать,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находить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наиболее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эффективные</a:t>
            </a:r>
            <a:r>
              <a:rPr dirty="0" sz="1200">
                <a:latin typeface="Times New Roman"/>
                <a:cs typeface="Times New Roman"/>
              </a:rPr>
              <a:t> 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целесообразные решения. Сегодня </a:t>
            </a:r>
            <a:r>
              <a:rPr dirty="0" sz="1200">
                <a:latin typeface="Times New Roman"/>
                <a:cs typeface="Times New Roman"/>
              </a:rPr>
              <a:t>оно </a:t>
            </a:r>
            <a:r>
              <a:rPr dirty="0" sz="1200" spc="-5">
                <a:latin typeface="Times New Roman"/>
                <a:cs typeface="Times New Roman"/>
              </a:rPr>
              <a:t>востребовано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5">
                <a:latin typeface="Times New Roman"/>
                <a:cs typeface="Times New Roman"/>
              </a:rPr>
              <a:t>любой технологичной сфере </a:t>
            </a:r>
            <a:r>
              <a:rPr dirty="0" sz="1200">
                <a:latin typeface="Times New Roman"/>
                <a:cs typeface="Times New Roman"/>
              </a:rPr>
              <a:t>— </a:t>
            </a:r>
            <a:r>
              <a:rPr dirty="0" sz="1200" spc="10">
                <a:latin typeface="Times New Roman"/>
                <a:cs typeface="Times New Roman"/>
              </a:rPr>
              <a:t>от </a:t>
            </a:r>
            <a:r>
              <a:rPr dirty="0" sz="1200" spc="-5">
                <a:latin typeface="Times New Roman"/>
                <a:cs typeface="Times New Roman"/>
              </a:rPr>
              <a:t>интернета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дизайна </a:t>
            </a:r>
            <a:r>
              <a:rPr dirty="0" sz="1200" spc="-10">
                <a:latin typeface="Times New Roman"/>
                <a:cs typeface="Times New Roman"/>
              </a:rPr>
              <a:t>до </a:t>
            </a:r>
            <a:r>
              <a:rPr dirty="0" sz="1200" spc="-5">
                <a:latin typeface="Times New Roman"/>
                <a:cs typeface="Times New Roman"/>
              </a:rPr>
              <a:t>медицины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космоса. </a:t>
            </a:r>
            <a:r>
              <a:rPr dirty="0" sz="1200">
                <a:latin typeface="Times New Roman"/>
                <a:cs typeface="Times New Roman"/>
              </a:rPr>
              <a:t>А завтра </a:t>
            </a:r>
            <a:r>
              <a:rPr dirty="0" sz="1200" spc="-10">
                <a:latin typeface="Times New Roman"/>
                <a:cs typeface="Times New Roman"/>
              </a:rPr>
              <a:t>будет </a:t>
            </a:r>
            <a:r>
              <a:rPr dirty="0" sz="1200">
                <a:latin typeface="Times New Roman"/>
                <a:cs typeface="Times New Roman"/>
              </a:rPr>
              <a:t>элементом </a:t>
            </a:r>
            <a:r>
              <a:rPr dirty="0" sz="1200" spc="-5">
                <a:latin typeface="Times New Roman"/>
                <a:cs typeface="Times New Roman"/>
              </a:rPr>
              <a:t>базовой грамотности. Продвинутые </a:t>
            </a:r>
            <a:r>
              <a:rPr dirty="0" sz="1200" spc="25">
                <a:latin typeface="Times New Roman"/>
                <a:cs typeface="Times New Roman"/>
              </a:rPr>
              <a:t>ИТ- 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навыки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помогут</a:t>
            </a:r>
            <a:r>
              <a:rPr dirty="0" sz="1200" spc="-5">
                <a:latin typeface="Times New Roman"/>
                <a:cs typeface="Times New Roman"/>
              </a:rPr>
              <a:t> студентам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стать</a:t>
            </a:r>
            <a:r>
              <a:rPr dirty="0" sz="1200">
                <a:latin typeface="Times New Roman"/>
                <a:cs typeface="Times New Roman"/>
              </a:rPr>
              <a:t> лучшими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профессионалами,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более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эффективно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выполнять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поставленные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задачи,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тем</a:t>
            </a:r>
            <a:r>
              <a:rPr dirty="0" sz="1200" spc="-5">
                <a:latin typeface="Times New Roman"/>
                <a:cs typeface="Times New Roman"/>
              </a:rPr>
              <a:t> самым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дадут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им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преимущество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5">
                <a:latin typeface="Times New Roman"/>
                <a:cs typeface="Times New Roman"/>
              </a:rPr>
              <a:t>выбранной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области</a:t>
            </a:r>
            <a:r>
              <a:rPr dirty="0" sz="1200" spc="-5">
                <a:latin typeface="Times New Roman"/>
                <a:cs typeface="Times New Roman"/>
              </a:rPr>
              <a:t> обучения.</a:t>
            </a:r>
            <a:endParaRPr sz="1200">
              <a:latin typeface="Times New Roman"/>
              <a:cs typeface="Times New Roman"/>
            </a:endParaRPr>
          </a:p>
          <a:p>
            <a:pPr algn="just" marL="12700" indent="359410">
              <a:lnSpc>
                <a:spcPts val="1345"/>
              </a:lnSpc>
            </a:pPr>
            <a:r>
              <a:rPr dirty="0" sz="1200" b="1">
                <a:latin typeface="Times New Roman"/>
                <a:cs typeface="Times New Roman"/>
              </a:rPr>
              <a:t>Цель:</a:t>
            </a:r>
            <a:r>
              <a:rPr dirty="0" sz="1200" spc="46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формирование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профессиональных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компетенций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области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программирования,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веб-</a:t>
            </a:r>
            <a:endParaRPr sz="1200">
              <a:latin typeface="Times New Roman"/>
              <a:cs typeface="Times New Roman"/>
            </a:endParaRPr>
          </a:p>
          <a:p>
            <a:pPr algn="just" marL="12700" marR="16510">
              <a:lnSpc>
                <a:spcPts val="1370"/>
              </a:lnSpc>
              <a:spcBef>
                <a:spcPts val="80"/>
              </a:spcBef>
            </a:pPr>
            <a:r>
              <a:rPr dirty="0" sz="1200" spc="-5">
                <a:latin typeface="Times New Roman"/>
                <a:cs typeface="Times New Roman"/>
              </a:rPr>
              <a:t>технологий,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робототехники</a:t>
            </a:r>
            <a:r>
              <a:rPr dirty="0" sz="1200">
                <a:latin typeface="Times New Roman"/>
                <a:cs typeface="Times New Roman"/>
              </a:rPr>
              <a:t> 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мобильной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разработки,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обеспечивающих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высокую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конкурентоспособность выпускников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рынке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труда.</a:t>
            </a:r>
            <a:endParaRPr sz="1200">
              <a:latin typeface="Times New Roman"/>
              <a:cs typeface="Times New Roman"/>
            </a:endParaRPr>
          </a:p>
          <a:p>
            <a:pPr algn="just" marL="372110" marR="3096895">
              <a:lnSpc>
                <a:spcPts val="1370"/>
              </a:lnSpc>
              <a:spcBef>
                <a:spcPts val="50"/>
              </a:spcBef>
            </a:pPr>
            <a:r>
              <a:rPr dirty="0" sz="1200" spc="-5" b="1">
                <a:latin typeface="Times New Roman"/>
                <a:cs typeface="Times New Roman"/>
              </a:rPr>
              <a:t>Язык обучения: </a:t>
            </a:r>
            <a:r>
              <a:rPr dirty="0" sz="1200" spc="-10" b="1">
                <a:latin typeface="Times New Roman"/>
                <a:cs typeface="Times New Roman"/>
              </a:rPr>
              <a:t>казахский, </a:t>
            </a:r>
            <a:r>
              <a:rPr dirty="0" sz="1200" spc="-5" b="1">
                <a:latin typeface="Times New Roman"/>
                <a:cs typeface="Times New Roman"/>
              </a:rPr>
              <a:t>английский, русский </a:t>
            </a:r>
            <a:r>
              <a:rPr dirty="0" sz="1200" spc="-28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Объём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кредитов: </a:t>
            </a:r>
            <a:r>
              <a:rPr dirty="0" sz="1200" b="1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1032" y="4225797"/>
          <a:ext cx="6583680" cy="5985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170940"/>
                <a:gridCol w="810894"/>
                <a:gridCol w="2519045"/>
                <a:gridCol w="1802129"/>
              </a:tblGrid>
              <a:tr h="356616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 marR="68580" indent="-73660">
                        <a:lnSpc>
                          <a:spcPts val="139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нование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7470" indent="76200">
                        <a:lnSpc>
                          <a:spcPts val="139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Кол-во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кр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Краткое описание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Формируемые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6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результаты</a:t>
                      </a:r>
                      <a:r>
                        <a:rPr dirty="0" sz="12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обучения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9223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Цифровая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48590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грамотность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овр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ем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нно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педагога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Цифровая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грамотность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12446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современного педагога объединяет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важные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группы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навыков: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компьютерная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грамотность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включает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пользовательские,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специальные технические навыки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компьютеров,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ИКТ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грамотность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(набор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пользовательских навыков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использования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сервисов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культурных предложений),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информационная составляющая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(способность находить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оптимальные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решения,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получать,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выбирать, обрабатывать,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передавать,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создавать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использовать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цифровую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информацию),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что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чаще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всего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используют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современные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своей профессиональной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36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Владеет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общими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86995">
                        <a:lnSpc>
                          <a:spcPct val="95700"/>
                        </a:lnSpc>
                        <a:spcBef>
                          <a:spcPts val="3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методами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создания,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редактирования,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хранения, копирования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передачи информации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электронном виде,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владеет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навыками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поиска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информации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интернете.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3067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45745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Онлайн-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ресурсы</a:t>
                      </a:r>
                      <a:r>
                        <a:rPr dirty="0" sz="12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для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0604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организации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эфф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ивно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6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обучения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22923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Курс предназначен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изучения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онлайн-ресурсов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36322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эффективного обучения. Целью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освоения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курса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является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48260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формирование компетенций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обучающихся,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связанных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31877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изучением теоретических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принципов проектирования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224154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построения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цифровых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ресурсов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(ЦОР);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приобретением навыков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подготовки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46379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Умеет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обрабатывать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текстовые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цифровые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данные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(документы,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9271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презентации, графики,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диаграммы,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таблицы,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ментальные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карты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т.д.)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использованием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различных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ИКТ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(технологии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информационного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доступа),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вести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деловую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6511" y="719581"/>
          <a:ext cx="6742430" cy="9521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/>
                <a:gridCol w="1079500"/>
                <a:gridCol w="899794"/>
                <a:gridCol w="2253615"/>
                <a:gridCol w="2159000"/>
              </a:tblGrid>
              <a:tr h="10824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300480" algn="l"/>
                          <a:tab pos="210121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средневековой	истории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5"/>
                        </a:lnSpc>
                        <a:tabLst>
                          <a:tab pos="14192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культуры	Казахстана.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12184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93726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национально-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освободитель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Казахстане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  <a:tabLst>
                          <a:tab pos="1739264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Освободительная	борьба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690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270000" algn="l"/>
                          <a:tab pos="1504950" algn="l"/>
                          <a:tab pos="1596390" algn="l"/>
                          <a:tab pos="1818639" algn="l"/>
                          <a:tab pos="21113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казахского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народа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составная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часть отечественной истории.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курсе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изучения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истории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Казахстана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обучающихся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ю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представляют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истинность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освободительного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движения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казахского народа. Их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оценка 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сущность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характера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угоду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	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ии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тельн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	в  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		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сознательно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искажалось.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Это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привело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тому,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что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до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пор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создана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целостная,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объективная, подлинно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научная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концепция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освободительной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борьбы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восточных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народов.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Понимает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движущие</a:t>
                      </a:r>
                      <a:r>
                        <a:rPr dirty="0" sz="1200" spc="4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силы</a:t>
                      </a:r>
                      <a:r>
                        <a:rPr dirty="0" sz="1200" spc="4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728345" algn="l"/>
                          <a:tab pos="1072515" algn="l"/>
                          <a:tab pos="1461770" algn="l"/>
                          <a:tab pos="20078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закономерности 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	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умеет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определять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роль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место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национально-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освободительных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восстаний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рь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за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рнитет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независимость;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>
                        <a:lnSpc>
                          <a:spcPts val="1345"/>
                        </a:lnSpc>
                        <a:tabLst>
                          <a:tab pos="119761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умеет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аналитически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325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1160780" algn="l"/>
                          <a:tab pos="134048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ить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события 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истории казахского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народа 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XVIII- начале XX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вв.,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анализировать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использовать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ю	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ю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информацию.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63086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365125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Алаш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Курс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формирует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национальное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0325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1389380" algn="l"/>
                          <a:tab pos="15411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сознание,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уважения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Родине;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питанию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молодежи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духе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укрепления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независимости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республики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примере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борьбы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алашской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интеллигенции.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Изучает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идеи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ля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интеллигенци,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алашской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интеллигенции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ию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государственности.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  <a:tabLst>
                          <a:tab pos="615315" algn="l"/>
                          <a:tab pos="14312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Знает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основные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процессы,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7785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843280" algn="l"/>
                          <a:tab pos="922655" algn="l"/>
                          <a:tab pos="1105535" algn="l"/>
                          <a:tab pos="1141730" algn="l"/>
                          <a:tab pos="1228725" algn="l"/>
                          <a:tab pos="1456055" algn="l"/>
                          <a:tab pos="20161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сопровождавшие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 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			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образования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партии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«Алаш»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программу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партии;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факты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ния,	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тери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  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			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проц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в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тане	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начале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ХХ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века;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45"/>
                        </a:lnSpc>
                        <a:tabLst>
                          <a:tab pos="172720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понимание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своей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8419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800735" algn="l"/>
                          <a:tab pos="1056640" algn="l"/>
                          <a:tab pos="1117600" algn="l"/>
                          <a:tab pos="1224280" algn="l"/>
                          <a:tab pos="1464310" algn="l"/>
                          <a:tab pos="1930400" algn="l"/>
                          <a:tab pos="20161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	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 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по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нию	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 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 при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	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рь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интеллигенции;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осуществлять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ий		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д		к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событиям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прошлого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настоящего.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7909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  <a:tabLst>
                          <a:tab pos="9290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Казахстан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239395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мировое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Раскрывает</a:t>
                      </a:r>
                      <a:r>
                        <a:rPr dirty="0" sz="12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вхождения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1594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383030" algn="l"/>
                          <a:tab pos="1492885" algn="l"/>
                          <a:tab pos="211137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Республики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Казахстан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многообразие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методов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с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отдельными</a:t>
                      </a:r>
                      <a:r>
                        <a:rPr dirty="0" sz="1200" spc="4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странами,</a:t>
                      </a:r>
                      <a:r>
                        <a:rPr dirty="0" sz="1200" spc="4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так    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  <a:tabLst>
                          <a:tab pos="563245" algn="l"/>
                          <a:tab pos="1346200" algn="l"/>
                          <a:tab pos="20097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Знает	ключевые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понятия	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055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928369" algn="l"/>
                          <a:tab pos="1102360" algn="l"/>
                          <a:tab pos="1191260" algn="l"/>
                          <a:tab pos="1732280" algn="l"/>
                          <a:tab pos="200977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рии		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яния	в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ире	и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возможностей 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международных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отношений;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1032" y="719581"/>
          <a:ext cx="6583680" cy="9491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170940"/>
                <a:gridCol w="810894"/>
                <a:gridCol w="2519045"/>
                <a:gridCol w="1802129"/>
              </a:tblGrid>
              <a:tr h="2810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компьютерной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обработки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13589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мультимедиа-информации;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знакомством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способами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применения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различных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технологий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области создания цифровых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образовательных ресурсов;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применением различного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оборудования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программного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обеспечения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создания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медиа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компонентов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целостных ЦОР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соответствии с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психолого-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педагогическими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техническими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требованиями; осуществлением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экспертно-аналитической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294005">
                        <a:lnSpc>
                          <a:spcPts val="139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по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оценке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качества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ЦОР.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использованием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различных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методов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ИКТ,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включая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видеоконференции,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соблюдая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сетевой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этикет,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обладает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навыками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поиска,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выбора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соответствующих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источников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7409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46050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иб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рп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ог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Киберпедагогика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—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это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новый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177165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раздел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педагогической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науки,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изучающий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методологию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автоматического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программного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управления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обучением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помощью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компьютера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отличие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традиционной педагогики,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рассматривающей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методику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интуитивного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руководства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обучением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стороны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учителя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37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«вручную».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Владеет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онлайн-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27000">
                        <a:lnSpc>
                          <a:spcPct val="95800"/>
                        </a:lnSpc>
                        <a:spcBef>
                          <a:spcPts val="3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сервисами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оценки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знаний, инструментами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создания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передачи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цифрового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образовательного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контента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 учебного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процесса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(задания,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презентации, графики,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диаграммы,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инфографика, таблицы,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ментальные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карты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т.д.),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технологиями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геймификации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образовании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6822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00330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нф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ма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цион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8542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технологии</a:t>
                      </a:r>
                      <a:r>
                        <a:rPr dirty="0" sz="1200" spc="-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проектной</a:t>
                      </a:r>
                      <a:r>
                        <a:rPr dirty="0" sz="12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0096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сс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ова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ль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ской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деятельности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31051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ля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компьютерных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технологий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12763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организации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научной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работы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проведения исследований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74104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области взаимодействия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творческого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сознания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36830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компьютерными технологиями.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Процесс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изучения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47370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направлен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формирование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профессиональных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15875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компетенций: готовность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использовать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современные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13652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научной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коммуникации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государственном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9207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иностранном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языках;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способность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самостоятельно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осуществлять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научно-исследовательскую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287655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соответствующей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профессиональной области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использованием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современных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методов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исследования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информационно-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коммуникационных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5369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Способен составлять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структуру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проекта;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4287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выстраивать</a:t>
                      </a:r>
                      <a:r>
                        <a:rPr dirty="0" sz="12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достаточно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конструктивного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0033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формата</a:t>
                      </a:r>
                      <a:r>
                        <a:rPr dirty="0" sz="12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взаимодействие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детьми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реализации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882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интересных проектов.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Умеет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применять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0988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приемы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методы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разработки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9908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концептуальных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проектных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решений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8831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рамках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научно-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исследовательской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8796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6388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технологий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1032" y="719581"/>
          <a:ext cx="6583680" cy="4396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170940"/>
                <a:gridCol w="810894"/>
                <a:gridCol w="2519045"/>
                <a:gridCol w="1802129"/>
              </a:tblGrid>
              <a:tr h="439039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8105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Разработка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онлайн</a:t>
                      </a:r>
                      <a:r>
                        <a:rPr dirty="0" sz="12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курсов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Данный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курс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направлен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освоение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83185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студентами базовых компетенций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новейших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педагогических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методик 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способов публичного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представления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результатов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исследований.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Основным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планируемым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результатом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прохождения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курса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является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создание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концептуального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проекта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онлайн-курса, соответствующего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своей теме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исследования.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работе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над проектом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курса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автор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получает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возможность проанализировать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материал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своего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исследования,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исходя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задачи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визуализации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структурирования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материала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решения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задач.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244475">
                        <a:lnSpc>
                          <a:spcPct val="95700"/>
                        </a:lnSpc>
                        <a:spcBef>
                          <a:spcPts val="1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Новизна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данного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курса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состоит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том,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презентация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результатов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исследования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рассматривается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связи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практикой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создания массовых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онлайн-курсов, ориентированных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максимально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широкую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аудиторию.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Имеет теоретические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731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знания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об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основных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актуальных тенденциях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области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онлайн-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обучения,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специфике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возможностях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обратной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связи 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рамках ведения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онлайн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курса.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работать с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визуальным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контентом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(подбор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материала,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структурирование).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Осваивают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08585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теоретические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практические навыки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представления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результатов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своей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формате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видео.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Способен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создать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массовые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онлайн-курсы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различных интернет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платформах.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1641"/>
            <a:ext cx="6867525" cy="284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>
              <a:lnSpc>
                <a:spcPts val="1415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Minor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аталуы: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Білім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берудегі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ақпараттық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жүйелер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359410">
              <a:lnSpc>
                <a:spcPct val="95900"/>
              </a:lnSpc>
              <a:spcBef>
                <a:spcPts val="35"/>
              </a:spcBef>
            </a:pPr>
            <a:r>
              <a:rPr dirty="0" sz="1200" b="1">
                <a:latin typeface="Times New Roman"/>
                <a:cs typeface="Times New Roman"/>
              </a:rPr>
              <a:t>Жалпы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сипаттамасы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(өзектілігі):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Minor</a:t>
            </a:r>
            <a:r>
              <a:rPr dirty="0" sz="1200" spc="-5">
                <a:latin typeface="Times New Roman"/>
                <a:cs typeface="Times New Roman"/>
              </a:rPr>
              <a:t> бағдарламасының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өзектілігі</a:t>
            </a:r>
            <a:r>
              <a:rPr dirty="0" sz="1200" spc="-5">
                <a:latin typeface="Times New Roman"/>
                <a:cs typeface="Times New Roman"/>
              </a:rPr>
              <a:t> ең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тиімді</a:t>
            </a:r>
            <a:r>
              <a:rPr dirty="0" sz="1200">
                <a:latin typeface="Times New Roman"/>
                <a:cs typeface="Times New Roman"/>
              </a:rPr>
              <a:t> және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орынды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шешімдер</a:t>
            </a:r>
            <a:r>
              <a:rPr dirty="0" sz="1200" spc="-5">
                <a:latin typeface="Times New Roman"/>
                <a:cs typeface="Times New Roman"/>
              </a:rPr>
              <a:t> таба</a:t>
            </a:r>
            <a:r>
              <a:rPr dirty="0" sz="1200">
                <a:latin typeface="Times New Roman"/>
                <a:cs typeface="Times New Roman"/>
              </a:rPr>
              <a:t> отырып,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күрделі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міндеттерді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шеше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алуды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талап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ететін</a:t>
            </a:r>
            <a:r>
              <a:rPr dirty="0" sz="1200" spc="-5">
                <a:latin typeface="Times New Roman"/>
                <a:cs typeface="Times New Roman"/>
              </a:rPr>
              <a:t> цифрландыру</a:t>
            </a:r>
            <a:r>
              <a:rPr dirty="0" sz="1200">
                <a:latin typeface="Times New Roman"/>
                <a:cs typeface="Times New Roman"/>
              </a:rPr>
              <a:t> толқынымен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негізделген. </a:t>
            </a:r>
            <a:r>
              <a:rPr dirty="0" sz="1200" spc="-10">
                <a:latin typeface="Times New Roman"/>
                <a:cs typeface="Times New Roman"/>
              </a:rPr>
              <a:t>Адамның </a:t>
            </a:r>
            <a:r>
              <a:rPr dirty="0" sz="1200" spc="-5">
                <a:latin typeface="Times New Roman"/>
                <a:cs typeface="Times New Roman"/>
              </a:rPr>
              <a:t>қазіргі </a:t>
            </a:r>
            <a:r>
              <a:rPr dirty="0" sz="1200">
                <a:latin typeface="Times New Roman"/>
                <a:cs typeface="Times New Roman"/>
              </a:rPr>
              <a:t>өміріне </a:t>
            </a:r>
            <a:r>
              <a:rPr dirty="0" sz="1200" spc="-5">
                <a:latin typeface="Times New Roman"/>
                <a:cs typeface="Times New Roman"/>
              </a:rPr>
              <a:t>компьютерлер </a:t>
            </a:r>
            <a:r>
              <a:rPr dirty="0" sz="1200">
                <a:latin typeface="Times New Roman"/>
                <a:cs typeface="Times New Roman"/>
              </a:rPr>
              <a:t>мен </a:t>
            </a:r>
            <a:r>
              <a:rPr dirty="0" sz="1200" spc="-5">
                <a:latin typeface="Times New Roman"/>
                <a:cs typeface="Times New Roman"/>
              </a:rPr>
              <a:t>ақпараттық технологиялар </a:t>
            </a:r>
            <a:r>
              <a:rPr dirty="0" sz="1200" spc="-10">
                <a:latin typeface="Times New Roman"/>
                <a:cs typeface="Times New Roman"/>
              </a:rPr>
              <a:t>көбірек </a:t>
            </a:r>
            <a:r>
              <a:rPr dirty="0" sz="1200" spc="-5">
                <a:latin typeface="Times New Roman"/>
                <a:cs typeface="Times New Roman"/>
              </a:rPr>
              <a:t>енгізілуде.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Адамның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компьютермен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сауатты</a:t>
            </a:r>
            <a:r>
              <a:rPr dirty="0" sz="1200" spc="-5">
                <a:latin typeface="Times New Roman"/>
                <a:cs typeface="Times New Roman"/>
              </a:rPr>
              <a:t> түрде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жұмыс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істей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алуы</a:t>
            </a:r>
            <a:r>
              <a:rPr dirty="0" sz="1200" spc="-5">
                <a:latin typeface="Times New Roman"/>
                <a:cs typeface="Times New Roman"/>
              </a:rPr>
              <a:t> үлкен</a:t>
            </a:r>
            <a:r>
              <a:rPr dirty="0" sz="1200">
                <a:latin typeface="Times New Roman"/>
                <a:cs typeface="Times New Roman"/>
              </a:rPr>
              <a:t> мәнге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болады,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бұл</a:t>
            </a:r>
            <a:r>
              <a:rPr dirty="0" sz="1200">
                <a:latin typeface="Times New Roman"/>
                <a:cs typeface="Times New Roman"/>
              </a:rPr>
              <a:t> ретте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жиі 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пайдаланушылық деңгейде </a:t>
            </a:r>
            <a:r>
              <a:rPr dirty="0" sz="1200" spc="-10">
                <a:latin typeface="Times New Roman"/>
                <a:cs typeface="Times New Roman"/>
              </a:rPr>
              <a:t>емес, бастаушы </a:t>
            </a:r>
            <a:r>
              <a:rPr dirty="0" sz="1200" spc="-5">
                <a:latin typeface="Times New Roman"/>
                <a:cs typeface="Times New Roman"/>
              </a:rPr>
              <a:t>программист </a:t>
            </a:r>
            <a:r>
              <a:rPr dirty="0" sz="1200" spc="-10">
                <a:latin typeface="Times New Roman"/>
                <a:cs typeface="Times New Roman"/>
              </a:rPr>
              <a:t>деңгейінде. </a:t>
            </a:r>
            <a:r>
              <a:rPr dirty="0" sz="1200" spc="-5">
                <a:latin typeface="Times New Roman"/>
                <a:cs typeface="Times New Roman"/>
              </a:rPr>
              <a:t>Кодты </a:t>
            </a:r>
            <a:r>
              <a:rPr dirty="0" sz="1200">
                <a:latin typeface="Times New Roman"/>
                <a:cs typeface="Times New Roman"/>
              </a:rPr>
              <a:t>жазу және </a:t>
            </a:r>
            <a:r>
              <a:rPr dirty="0" sz="1200" spc="-5">
                <a:latin typeface="Times New Roman"/>
                <a:cs typeface="Times New Roman"/>
              </a:rPr>
              <a:t>түсіну </a:t>
            </a:r>
            <a:r>
              <a:rPr dirty="0" sz="1200" spc="5">
                <a:latin typeface="Times New Roman"/>
                <a:cs typeface="Times New Roman"/>
              </a:rPr>
              <a:t>қабілеті 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барлық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жерде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пайдалы.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Бағдарламалау,</a:t>
            </a:r>
            <a:r>
              <a:rPr dirty="0" sz="1200">
                <a:latin typeface="Times New Roman"/>
                <a:cs typeface="Times New Roman"/>
              </a:rPr>
              <a:t> дәлірек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айтқанда,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күрделі</a:t>
            </a:r>
            <a:r>
              <a:rPr dirty="0" sz="1200">
                <a:latin typeface="Times New Roman"/>
                <a:cs typeface="Times New Roman"/>
              </a:rPr>
              <a:t> есептерді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бағдарламалау арқылы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шешу өте </a:t>
            </a:r>
            <a:r>
              <a:rPr dirty="0" sz="1200" spc="-5">
                <a:latin typeface="Times New Roman"/>
                <a:cs typeface="Times New Roman"/>
              </a:rPr>
              <a:t>жоғары бағаланады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10">
                <a:latin typeface="Times New Roman"/>
                <a:cs typeface="Times New Roman"/>
              </a:rPr>
              <a:t>де </a:t>
            </a:r>
            <a:r>
              <a:rPr dirty="0" sz="1200">
                <a:latin typeface="Times New Roman"/>
                <a:cs typeface="Times New Roman"/>
              </a:rPr>
              <a:t>жоғары </a:t>
            </a:r>
            <a:r>
              <a:rPr dirty="0" sz="1200" spc="-10">
                <a:latin typeface="Times New Roman"/>
                <a:cs typeface="Times New Roman"/>
              </a:rPr>
              <a:t>төленеді. </a:t>
            </a:r>
            <a:r>
              <a:rPr dirty="0" sz="1200">
                <a:latin typeface="Times New Roman"/>
                <a:cs typeface="Times New Roman"/>
              </a:rPr>
              <a:t>Бағдарламалау тек </a:t>
            </a:r>
            <a:r>
              <a:rPr dirty="0" sz="1200" spc="-5">
                <a:latin typeface="Times New Roman"/>
                <a:cs typeface="Times New Roman"/>
              </a:rPr>
              <a:t>ойлауға </a:t>
            </a:r>
            <a:r>
              <a:rPr dirty="0" sz="1200">
                <a:latin typeface="Times New Roman"/>
                <a:cs typeface="Times New Roman"/>
              </a:rPr>
              <a:t>ғана </a:t>
            </a:r>
            <a:r>
              <a:rPr dirty="0" sz="1200" spc="-5">
                <a:latin typeface="Times New Roman"/>
                <a:cs typeface="Times New Roman"/>
              </a:rPr>
              <a:t>емес, ең тиімді </a:t>
            </a:r>
            <a:r>
              <a:rPr dirty="0" sz="1200">
                <a:latin typeface="Times New Roman"/>
                <a:cs typeface="Times New Roman"/>
              </a:rPr>
              <a:t> және орынды </a:t>
            </a:r>
            <a:r>
              <a:rPr dirty="0" sz="1200" spc="-5">
                <a:latin typeface="Times New Roman"/>
                <a:cs typeface="Times New Roman"/>
              </a:rPr>
              <a:t>шешімдерді табуға үйретеді. Бүгінде </a:t>
            </a:r>
            <a:r>
              <a:rPr dirty="0" sz="1200" spc="10">
                <a:latin typeface="Times New Roman"/>
                <a:cs typeface="Times New Roman"/>
              </a:rPr>
              <a:t>ол </a:t>
            </a:r>
            <a:r>
              <a:rPr dirty="0" sz="1200" spc="-5">
                <a:latin typeface="Times New Roman"/>
                <a:cs typeface="Times New Roman"/>
              </a:rPr>
              <a:t>кез келген технологиялық салада </a:t>
            </a:r>
            <a:r>
              <a:rPr dirty="0" sz="1200">
                <a:latin typeface="Times New Roman"/>
                <a:cs typeface="Times New Roman"/>
              </a:rPr>
              <a:t>— </a:t>
            </a:r>
            <a:r>
              <a:rPr dirty="0" sz="1200" spc="-5">
                <a:latin typeface="Times New Roman"/>
                <a:cs typeface="Times New Roman"/>
              </a:rPr>
              <a:t>интернет пен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дизайннан медицина </a:t>
            </a:r>
            <a:r>
              <a:rPr dirty="0" sz="1200">
                <a:latin typeface="Times New Roman"/>
                <a:cs typeface="Times New Roman"/>
              </a:rPr>
              <a:t>мен </a:t>
            </a:r>
            <a:r>
              <a:rPr dirty="0" sz="1200" spc="-5">
                <a:latin typeface="Times New Roman"/>
                <a:cs typeface="Times New Roman"/>
              </a:rPr>
              <a:t>ғарышқа </a:t>
            </a:r>
            <a:r>
              <a:rPr dirty="0" sz="1200" spc="-10">
                <a:latin typeface="Times New Roman"/>
                <a:cs typeface="Times New Roman"/>
              </a:rPr>
              <a:t>дейін </a:t>
            </a:r>
            <a:r>
              <a:rPr dirty="0" sz="1200" spc="-5">
                <a:latin typeface="Times New Roman"/>
                <a:cs typeface="Times New Roman"/>
              </a:rPr>
              <a:t>сұранысқа ие. </a:t>
            </a:r>
            <a:r>
              <a:rPr dirty="0" sz="1200" spc="-15">
                <a:latin typeface="Times New Roman"/>
                <a:cs typeface="Times New Roman"/>
              </a:rPr>
              <a:t>Ал </a:t>
            </a:r>
            <a:r>
              <a:rPr dirty="0" sz="1200" spc="-5">
                <a:latin typeface="Times New Roman"/>
                <a:cs typeface="Times New Roman"/>
              </a:rPr>
              <a:t>ертең базалық </a:t>
            </a:r>
            <a:r>
              <a:rPr dirty="0" sz="1200">
                <a:latin typeface="Times New Roman"/>
                <a:cs typeface="Times New Roman"/>
              </a:rPr>
              <a:t>сауаттылық элементі </a:t>
            </a:r>
            <a:r>
              <a:rPr dirty="0" sz="1200" spc="-5">
                <a:latin typeface="Times New Roman"/>
                <a:cs typeface="Times New Roman"/>
              </a:rPr>
              <a:t>болады. </a:t>
            </a:r>
            <a:r>
              <a:rPr dirty="0" sz="1200">
                <a:latin typeface="Times New Roman"/>
                <a:cs typeface="Times New Roman"/>
              </a:rPr>
              <a:t> Озық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АТ-дағдылары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студенттерге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үздік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кәсіпқой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болуға,</a:t>
            </a:r>
            <a:r>
              <a:rPr dirty="0" sz="1200" spc="-5">
                <a:latin typeface="Times New Roman"/>
                <a:cs typeface="Times New Roman"/>
              </a:rPr>
              <a:t> қойылған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міндеттерді</a:t>
            </a:r>
            <a:r>
              <a:rPr dirty="0" sz="1200">
                <a:latin typeface="Times New Roman"/>
                <a:cs typeface="Times New Roman"/>
              </a:rPr>
              <a:t> тиімді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орындауға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көмектеседі,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осылайша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оларға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таңдаған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оқу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саласында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артықшылық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береді.</a:t>
            </a:r>
            <a:endParaRPr sz="1200">
              <a:latin typeface="Times New Roman"/>
              <a:cs typeface="Times New Roman"/>
            </a:endParaRPr>
          </a:p>
          <a:p>
            <a:pPr algn="just" marL="12700" marR="92075" indent="359410">
              <a:lnSpc>
                <a:spcPts val="1390"/>
              </a:lnSpc>
              <a:spcBef>
                <a:spcPts val="15"/>
              </a:spcBef>
            </a:pPr>
            <a:r>
              <a:rPr dirty="0" sz="1200" spc="-5" b="1">
                <a:latin typeface="Times New Roman"/>
                <a:cs typeface="Times New Roman"/>
              </a:rPr>
              <a:t>Мақсаты: </a:t>
            </a:r>
            <a:r>
              <a:rPr dirty="0" sz="1200" spc="-5">
                <a:latin typeface="Times New Roman"/>
                <a:cs typeface="Times New Roman"/>
              </a:rPr>
              <a:t>еңбек нарығында </a:t>
            </a:r>
            <a:r>
              <a:rPr dirty="0" sz="1200" spc="-10">
                <a:latin typeface="Times New Roman"/>
                <a:cs typeface="Times New Roman"/>
              </a:rPr>
              <a:t>түлектердің </a:t>
            </a:r>
            <a:r>
              <a:rPr dirty="0" sz="1200">
                <a:latin typeface="Times New Roman"/>
                <a:cs typeface="Times New Roman"/>
              </a:rPr>
              <a:t>жоғары </a:t>
            </a:r>
            <a:r>
              <a:rPr dirty="0" sz="1200" spc="-5">
                <a:latin typeface="Times New Roman"/>
                <a:cs typeface="Times New Roman"/>
              </a:rPr>
              <a:t>бәсекеге </a:t>
            </a:r>
            <a:r>
              <a:rPr dirty="0" sz="1200" spc="-10">
                <a:latin typeface="Times New Roman"/>
                <a:cs typeface="Times New Roman"/>
              </a:rPr>
              <a:t>қабілеттілігін </a:t>
            </a:r>
            <a:r>
              <a:rPr dirty="0" sz="1200">
                <a:latin typeface="Times New Roman"/>
                <a:cs typeface="Times New Roman"/>
              </a:rPr>
              <a:t>қамтамасыз </a:t>
            </a:r>
            <a:r>
              <a:rPr dirty="0" sz="1200" spc="-5">
                <a:latin typeface="Times New Roman"/>
                <a:cs typeface="Times New Roman"/>
              </a:rPr>
              <a:t>ететін </a:t>
            </a:r>
            <a:r>
              <a:rPr dirty="0" sz="1200" spc="-10">
                <a:latin typeface="Times New Roman"/>
                <a:cs typeface="Times New Roman"/>
              </a:rPr>
              <a:t>кәсіби </a:t>
            </a:r>
            <a:r>
              <a:rPr dirty="0" sz="1200" spc="-5">
                <a:latin typeface="Times New Roman"/>
                <a:cs typeface="Times New Roman"/>
              </a:rPr>
              <a:t> құзыреттілікті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қалыптастыру.</a:t>
            </a:r>
            <a:endParaRPr sz="1200">
              <a:latin typeface="Times New Roman"/>
              <a:cs typeface="Times New Roman"/>
            </a:endParaRPr>
          </a:p>
          <a:p>
            <a:pPr algn="just" marL="372110" marR="4060825">
              <a:lnSpc>
                <a:spcPts val="1390"/>
              </a:lnSpc>
              <a:spcBef>
                <a:spcPts val="5"/>
              </a:spcBef>
            </a:pPr>
            <a:r>
              <a:rPr dirty="0" sz="1200" b="1">
                <a:latin typeface="Times New Roman"/>
                <a:cs typeface="Times New Roman"/>
              </a:rPr>
              <a:t>Оқыту тілі: </a:t>
            </a:r>
            <a:r>
              <a:rPr dirty="0" sz="1200" spc="-5" b="1">
                <a:latin typeface="Times New Roman"/>
                <a:cs typeface="Times New Roman"/>
              </a:rPr>
              <a:t>қазақ, ағылшын, </a:t>
            </a:r>
            <a:r>
              <a:rPr dirty="0" sz="1200" b="1">
                <a:latin typeface="Times New Roman"/>
                <a:cs typeface="Times New Roman"/>
              </a:rPr>
              <a:t>орыс </a:t>
            </a:r>
            <a:r>
              <a:rPr dirty="0" sz="1200" spc="-28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Кредит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көлемі: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1032" y="3652392"/>
          <a:ext cx="6583680" cy="6510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/>
                <a:gridCol w="1262380"/>
                <a:gridCol w="719454"/>
                <a:gridCol w="2792730"/>
                <a:gridCol w="1438909"/>
              </a:tblGrid>
              <a:tr h="530732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атауы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43510">
                        <a:lnSpc>
                          <a:spcPts val="1370"/>
                        </a:lnSpc>
                        <a:spcBef>
                          <a:spcPts val="3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ит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көлемі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Пәннің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қысқаша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сипаттамасы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06045">
                        <a:lnSpc>
                          <a:spcPts val="1370"/>
                        </a:lnSpc>
                        <a:spcBef>
                          <a:spcPts val="3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алып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ырыла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тын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оқыту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0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нәтижелері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7027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Заманауи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2479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педагогтың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цифрлық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ауа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ыл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Заманауи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педагогтің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цифрлық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86360">
                        <a:lnSpc>
                          <a:spcPct val="95800"/>
                        </a:lnSpc>
                        <a:spcBef>
                          <a:spcPts val="3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сауаттылығы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дағдылардың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маңызды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топтарын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біріктіреді: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компьютерлік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сауаттылыққа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компьютерлер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саласындағы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пайдаланушылық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арнайы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техникалық дағдылар,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акт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сауаттылығы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(сервистер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мен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ұсыныстарды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пайдалануға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арналған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пайдаланушылық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жиынтығы),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ақпараттық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құрамдауыш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(оңтайлы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шешімдерді табу,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сандық ақпаратты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алу,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таңдау,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өңдеу,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беру,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жасау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пайдалану қабілеті) кіреді,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оларды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қазіргі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заманғы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педагогтар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өздерінің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кәсіби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қызметінде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жиі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пайдаланады.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Ақпаратты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96850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электронды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түрде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жасау,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40830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редакциялау,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сақтау,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көшіру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30797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жіберудің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жалпы</a:t>
                      </a:r>
                      <a:r>
                        <a:rPr dirty="0" sz="12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әдістерін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150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меңгерген,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нтерн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33210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ақпаратты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іздеу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меңгерген.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5782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325">
                        <a:lnSpc>
                          <a:spcPts val="1370"/>
                        </a:lnSpc>
                        <a:spcBef>
                          <a:spcPts val="3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Тиімді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оқытуды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ұйымдастыруға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3911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арналған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онлайн-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ресурстар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74015">
                        <a:lnSpc>
                          <a:spcPts val="1370"/>
                        </a:lnSpc>
                        <a:spcBef>
                          <a:spcPts val="1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Курс тиімді оқытуды ұйымдастыру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үшін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онлайн-ресурстарды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зерттеуге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8097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арналған.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Курсты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меңгерудің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мақсаты: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теориялық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негіздерді,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цифрлық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білім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8923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беру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ресурстарын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(ЦБР)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жобалау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құру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принциптерін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зерделеумен;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0668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мультимедиа-ақпаратты дайындау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компьютерлік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өңдеу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1305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меңгерумен;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цифрлық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беру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ресурстарын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құру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саласында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әртүрлі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5113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технологияларды қолдану тәсілдерімен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танысумен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байланысты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білім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976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алушылардың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құзыреттерін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қалыптастыру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болып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табылады;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1750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психологиялық-педагогикалық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техникалық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талаптарға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сәйкес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медиа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2192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компоненттер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тұтас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ЦБР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құру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үшін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әртүрлі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жабдықтар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мен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бағдарламалық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қамтамасыз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етуді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қолдану;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ЦБР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сапасын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64184">
                        <a:lnSpc>
                          <a:spcPts val="1370"/>
                        </a:lnSpc>
                        <a:spcBef>
                          <a:spcPts val="1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Әр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түрлі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АКТ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құралдарын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44958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(Ақпараттық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1430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технологиясы)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пайдалана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отырып,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45656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цифрлық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992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30289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нтациял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графиктер,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7620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диаграммалар,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кестелер,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ментальді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8318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карталар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т.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б.)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өңдей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алады,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31115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сақтай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отырып,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бейнеконференция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1032" y="719581"/>
          <a:ext cx="6583680" cy="9497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/>
                <a:gridCol w="1262380"/>
                <a:gridCol w="719454"/>
                <a:gridCol w="2792730"/>
                <a:gridCol w="1438909"/>
              </a:tblGrid>
              <a:tr h="1585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бағалау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бойынша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сараптамалық-талдау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қызметін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жүзеге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асыру.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ларды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қоса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алғанда,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72390">
                        <a:lnSpc>
                          <a:spcPct val="95700"/>
                        </a:lnSpc>
                        <a:spcBef>
                          <a:spcPts val="3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түрлі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акт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әдістерін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пайдалана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отырып,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іскерлік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хат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алмасуды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жүргізеді,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тиісті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ақпарат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көздерін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іздеу,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таңдау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дағдыларына ие.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12185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46685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иб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рп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3812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Киберпедагогика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бұл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дәстүрлі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педагогикаға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қарағанда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компьютерлік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2766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оқытуды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автоматты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түрде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бағдарламалық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басқару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әдіснамасын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025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зерттейтін,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мұғалімнің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оқытуды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интуитивті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басқару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әдісін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"қолмен"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9685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қарастыратын педагогика ғылымының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жаңа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бөлімі.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2796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Білімді бағалауға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арналған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онлайн-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04139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сервистерді,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оқу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процесіне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арналған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731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цифрлық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білім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беру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контентін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жасауға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7785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беруге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арналған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4279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құралдарды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30289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нтациял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графиктер,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41275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инфографика,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7620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кестелер,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ментальді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карталар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9812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б.),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беруді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225425">
                        <a:lnSpc>
                          <a:spcPts val="137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меңгерген.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6251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96850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обалау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зерттеу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8321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қы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зм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ақпараттық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технологиялар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31775">
                        <a:lnSpc>
                          <a:spcPts val="1370"/>
                        </a:lnSpc>
                        <a:spcBef>
                          <a:spcPts val="1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Курс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ғылыми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жұмыс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процесін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ұйымдастыруға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шығармашылық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сананың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компьютерлік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51790">
                        <a:lnSpc>
                          <a:spcPct val="9580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технологиялармен өзара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әрекеттесуі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саласында зерттеулер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жүргізуге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арналған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компьютерлік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03505">
                        <a:lnSpc>
                          <a:spcPct val="958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технологияларды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зерттеуге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арналған.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Пәнді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оқу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процесі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кәсіби құзыреттілікті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қалыптастыруға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дамытуға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бағытталған: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мемлекеттік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шет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тілдерінде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ғылыми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коммуникацияның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заманауи әдістері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технологияларын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пайдалануға дайындық;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қазіргі заманғы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зерттеу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әдістері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ақпараттық-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коммуникациялық технологияларды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пайдалана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отырып,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тиісті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кәсіптік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салада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ғылыми-зерттеу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қызметін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дербес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жүзеге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асыру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қабілеті.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08585">
                        <a:lnSpc>
                          <a:spcPts val="1370"/>
                        </a:lnSpc>
                        <a:spcBef>
                          <a:spcPts val="1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Жобаның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құрылымын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құруға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2318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қабілетті;</a:t>
                      </a:r>
                      <a:r>
                        <a:rPr dirty="0" sz="12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қызықты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жобаларды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жүзеге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214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44195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жеткілікті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0673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формат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құру.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Ақпараттық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985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технологияларды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30988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қызметі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7526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шеңберінде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тұ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7937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жобалық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866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үшін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тәсілдер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әдістерді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744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Онлайн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34975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кур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ар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әзірлеу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Бұл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курс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студенттердің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жаңа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48285">
                        <a:lnSpc>
                          <a:spcPct val="959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педагогикалық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әдістер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зерттеу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нәтижелерін көпшілік алдында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ұсыну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әдістері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саласындағы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негізгі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Онлайн-оқыту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ct val="959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саласындағы негізгі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өзекті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үрдістер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туралы,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онлайн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1032" y="719581"/>
          <a:ext cx="6583680" cy="4570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/>
                <a:gridCol w="1262380"/>
                <a:gridCol w="719454"/>
                <a:gridCol w="2792730"/>
                <a:gridCol w="1438909"/>
              </a:tblGrid>
              <a:tr h="4564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құзыреттіліктерін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дамытуға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5781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бағытталған.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Курсты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өткізудің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негізгі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жоспарланған нәтижесі-зерттеу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тақырыбына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сәйкес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келетін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онлайн-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курстың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тұжырымдамалық жобасын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жасау.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Курс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жобасында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жұмыс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жасау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кезінде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автор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өзінің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зерттеу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материалын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2700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визуализация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беру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мәселелерін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шешу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үшін материалды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құрылымдау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мәселесіне сүйене отырып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талдауға мүмкіндік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алады. Бұл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курстың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жаңалығы-ондағы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зерттеу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нәтижелерін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ұсыну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кең аудиторияға бағытталған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жаппай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онлайн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курстар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құру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тәжірибесіне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байланысты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қарастырылады.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курсты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жүргізу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68275">
                        <a:lnSpc>
                          <a:spcPct val="95700"/>
                        </a:lnSpc>
                        <a:spcBef>
                          <a:spcPts val="3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шеңберінде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кері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байланыстың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мүмкіндіктері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туралы</a:t>
                      </a:r>
                      <a:r>
                        <a:rPr dirty="0" sz="12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теориялық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білімі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бар.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30810">
                        <a:lnSpc>
                          <a:spcPct val="95800"/>
                        </a:lnSpc>
                        <a:spcBef>
                          <a:spcPts val="1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Визуалды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контентпен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жұмыс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істей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алады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(материалды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іріктеу,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құрылымдау). Өз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жұмысының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нәтижелерін бейне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форматында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ұсынудың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282575">
                        <a:lnSpc>
                          <a:spcPct val="959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теориялық 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практикалық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меңгереді.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Түрлі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интернет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платформаларда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жаппай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онлайн-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курстар құруға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қабілетті.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64350" cy="283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11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Title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 </a:t>
            </a:r>
            <a:r>
              <a:rPr dirty="0" sz="1200" spc="-5" b="1">
                <a:latin typeface="Times New Roman"/>
                <a:cs typeface="Times New Roman"/>
              </a:rPr>
              <a:t>Minor: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Information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technologies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in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Education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 indent="359410">
              <a:lnSpc>
                <a:spcPct val="96000"/>
              </a:lnSpc>
            </a:pPr>
            <a:r>
              <a:rPr dirty="0" sz="1200" spc="-5" b="1">
                <a:latin typeface="Times New Roman"/>
                <a:cs typeface="Times New Roman"/>
              </a:rPr>
              <a:t>General description (relevance):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The relevance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Minor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program </a:t>
            </a:r>
            <a:r>
              <a:rPr dirty="0" sz="1200" spc="-1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due to the </a:t>
            </a:r>
            <a:r>
              <a:rPr dirty="0" sz="1200" spc="-10">
                <a:latin typeface="Times New Roman"/>
                <a:cs typeface="Times New Roman"/>
              </a:rPr>
              <a:t>wave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digitalization, which requires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ability </a:t>
            </a:r>
            <a:r>
              <a:rPr dirty="0" sz="1200" spc="10">
                <a:latin typeface="Times New Roman"/>
                <a:cs typeface="Times New Roman"/>
              </a:rPr>
              <a:t>to </a:t>
            </a:r>
            <a:r>
              <a:rPr dirty="0" sz="1200" spc="-10">
                <a:latin typeface="Times New Roman"/>
                <a:cs typeface="Times New Roman"/>
              </a:rPr>
              <a:t>solve </a:t>
            </a:r>
            <a:r>
              <a:rPr dirty="0" sz="1200" spc="-5">
                <a:latin typeface="Times New Roman"/>
                <a:cs typeface="Times New Roman"/>
              </a:rPr>
              <a:t>complex </a:t>
            </a:r>
            <a:r>
              <a:rPr dirty="0" sz="1200" spc="-10">
                <a:latin typeface="Times New Roman"/>
                <a:cs typeface="Times New Roman"/>
              </a:rPr>
              <a:t>problems, finding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5">
                <a:latin typeface="Times New Roman"/>
                <a:cs typeface="Times New Roman"/>
              </a:rPr>
              <a:t>most </a:t>
            </a:r>
            <a:r>
              <a:rPr dirty="0" sz="1200" spc="-10">
                <a:latin typeface="Times New Roman"/>
                <a:cs typeface="Times New Roman"/>
              </a:rPr>
              <a:t>effective and </a:t>
            </a:r>
            <a:r>
              <a:rPr dirty="0" sz="1200" spc="-5">
                <a:latin typeface="Times New Roman"/>
                <a:cs typeface="Times New Roman"/>
              </a:rPr>
              <a:t>appropriate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solutions. Computers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 spc="-5">
                <a:latin typeface="Times New Roman"/>
                <a:cs typeface="Times New Roman"/>
              </a:rPr>
              <a:t>information technologies </a:t>
            </a:r>
            <a:r>
              <a:rPr dirty="0" sz="1200">
                <a:latin typeface="Times New Roman"/>
                <a:cs typeface="Times New Roman"/>
              </a:rPr>
              <a:t>are </a:t>
            </a:r>
            <a:r>
              <a:rPr dirty="0" sz="1200" spc="-5">
                <a:latin typeface="Times New Roman"/>
                <a:cs typeface="Times New Roman"/>
              </a:rPr>
              <a:t>increasingly being introduced </a:t>
            </a:r>
            <a:r>
              <a:rPr dirty="0" sz="1200" spc="-10">
                <a:latin typeface="Times New Roman"/>
                <a:cs typeface="Times New Roman"/>
              </a:rPr>
              <a:t>into </a:t>
            </a:r>
            <a:r>
              <a:rPr dirty="0" sz="1200" spc="-5">
                <a:latin typeface="Times New Roman"/>
                <a:cs typeface="Times New Roman"/>
              </a:rPr>
              <a:t>modern human </a:t>
            </a:r>
            <a:r>
              <a:rPr dirty="0" sz="1200" spc="-10">
                <a:latin typeface="Times New Roman"/>
                <a:cs typeface="Times New Roman"/>
              </a:rPr>
              <a:t>life.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more</a:t>
            </a:r>
            <a:r>
              <a:rPr dirty="0" sz="1200" spc="-5">
                <a:latin typeface="Times New Roman"/>
                <a:cs typeface="Times New Roman"/>
              </a:rPr>
              <a:t> important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ability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5">
                <a:latin typeface="Times New Roman"/>
                <a:cs typeface="Times New Roman"/>
              </a:rPr>
              <a:t>person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correctly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handle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 computer,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often </a:t>
            </a:r>
            <a:r>
              <a:rPr dirty="0" sz="1200" spc="-5">
                <a:latin typeface="Times New Roman"/>
                <a:cs typeface="Times New Roman"/>
              </a:rPr>
              <a:t>not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at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user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level, but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at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level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10">
                <a:latin typeface="Times New Roman"/>
                <a:cs typeface="Times New Roman"/>
              </a:rPr>
              <a:t>novice </a:t>
            </a:r>
            <a:r>
              <a:rPr dirty="0" sz="1200" spc="-5">
                <a:latin typeface="Times New Roman"/>
                <a:cs typeface="Times New Roman"/>
              </a:rPr>
              <a:t>programmer.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ability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write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 spc="-5">
                <a:latin typeface="Times New Roman"/>
                <a:cs typeface="Times New Roman"/>
              </a:rPr>
              <a:t>understand </a:t>
            </a:r>
            <a:r>
              <a:rPr dirty="0" sz="1200">
                <a:latin typeface="Times New Roman"/>
                <a:cs typeface="Times New Roman"/>
              </a:rPr>
              <a:t>code </a:t>
            </a:r>
            <a:r>
              <a:rPr dirty="0" sz="1200" spc="-1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useful </a:t>
            </a:r>
            <a:r>
              <a:rPr dirty="0" sz="1200" spc="-5">
                <a:latin typeface="Times New Roman"/>
                <a:cs typeface="Times New Roman"/>
              </a:rPr>
              <a:t>everywhere.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ability </a:t>
            </a:r>
            <a:r>
              <a:rPr dirty="0" sz="1200" spc="10">
                <a:latin typeface="Times New Roman"/>
                <a:cs typeface="Times New Roman"/>
              </a:rPr>
              <a:t>to </a:t>
            </a:r>
            <a:r>
              <a:rPr dirty="0" sz="1200" spc="-10">
                <a:latin typeface="Times New Roman"/>
                <a:cs typeface="Times New Roman"/>
              </a:rPr>
              <a:t>program, </a:t>
            </a:r>
            <a:r>
              <a:rPr dirty="0" sz="1200" spc="10">
                <a:latin typeface="Times New Roman"/>
                <a:cs typeface="Times New Roman"/>
              </a:rPr>
              <a:t>or </a:t>
            </a:r>
            <a:r>
              <a:rPr dirty="0" sz="1200" spc="-5">
                <a:latin typeface="Times New Roman"/>
                <a:cs typeface="Times New Roman"/>
              </a:rPr>
              <a:t>rather </a:t>
            </a:r>
            <a:r>
              <a:rPr dirty="0" sz="1200" spc="-10">
                <a:latin typeface="Times New Roman"/>
                <a:cs typeface="Times New Roman"/>
              </a:rPr>
              <a:t>solve </a:t>
            </a:r>
            <a:r>
              <a:rPr dirty="0" sz="1200" spc="-5">
                <a:latin typeface="Times New Roman"/>
                <a:cs typeface="Times New Roman"/>
              </a:rPr>
              <a:t>complex problems using programming </a:t>
            </a:r>
            <a:r>
              <a:rPr dirty="0" sz="1200" spc="-1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very </a:t>
            </a:r>
            <a:r>
              <a:rPr dirty="0" sz="1200" spc="-5">
                <a:latin typeface="Times New Roman"/>
                <a:cs typeface="Times New Roman"/>
              </a:rPr>
              <a:t>highly valued </a:t>
            </a:r>
            <a:r>
              <a:rPr dirty="0" sz="1200" spc="-10">
                <a:latin typeface="Times New Roman"/>
                <a:cs typeface="Times New Roman"/>
              </a:rPr>
              <a:t>and also </a:t>
            </a:r>
            <a:r>
              <a:rPr dirty="0" sz="1200" spc="-5">
                <a:latin typeface="Times New Roman"/>
                <a:cs typeface="Times New Roman"/>
              </a:rPr>
              <a:t> highly paid. Programming </a:t>
            </a:r>
            <a:r>
              <a:rPr dirty="0" sz="1200">
                <a:latin typeface="Times New Roman"/>
                <a:cs typeface="Times New Roman"/>
              </a:rPr>
              <a:t>teaches </a:t>
            </a:r>
            <a:r>
              <a:rPr dirty="0" sz="1200" spc="-10">
                <a:latin typeface="Times New Roman"/>
                <a:cs typeface="Times New Roman"/>
              </a:rPr>
              <a:t>you </a:t>
            </a:r>
            <a:r>
              <a:rPr dirty="0" sz="1200" spc="-5">
                <a:latin typeface="Times New Roman"/>
                <a:cs typeface="Times New Roman"/>
              </a:rPr>
              <a:t>not </a:t>
            </a:r>
            <a:r>
              <a:rPr dirty="0" sz="1200" spc="-15">
                <a:latin typeface="Times New Roman"/>
                <a:cs typeface="Times New Roman"/>
              </a:rPr>
              <a:t>just </a:t>
            </a:r>
            <a:r>
              <a:rPr dirty="0" sz="1200" spc="15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think, </a:t>
            </a:r>
            <a:r>
              <a:rPr dirty="0" sz="1200" spc="-10">
                <a:latin typeface="Times New Roman"/>
                <a:cs typeface="Times New Roman"/>
              </a:rPr>
              <a:t>but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15">
                <a:latin typeface="Times New Roman"/>
                <a:cs typeface="Times New Roman"/>
              </a:rPr>
              <a:t>find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5">
                <a:latin typeface="Times New Roman"/>
                <a:cs typeface="Times New Roman"/>
              </a:rPr>
              <a:t>most </a:t>
            </a:r>
            <a:r>
              <a:rPr dirty="0" sz="1200" spc="-5">
                <a:latin typeface="Times New Roman"/>
                <a:cs typeface="Times New Roman"/>
              </a:rPr>
              <a:t>effective and appropriate solutions.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Today, </a:t>
            </a:r>
            <a:r>
              <a:rPr dirty="0" sz="1200" spc="-25">
                <a:latin typeface="Times New Roman"/>
                <a:cs typeface="Times New Roman"/>
              </a:rPr>
              <a:t>it </a:t>
            </a:r>
            <a:r>
              <a:rPr dirty="0" sz="1200" spc="-30">
                <a:latin typeface="Times New Roman"/>
                <a:cs typeface="Times New Roman"/>
              </a:rPr>
              <a:t>is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demand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 spc="5">
                <a:latin typeface="Times New Roman"/>
                <a:cs typeface="Times New Roman"/>
              </a:rPr>
              <a:t>any </a:t>
            </a:r>
            <a:r>
              <a:rPr dirty="0" sz="1200">
                <a:latin typeface="Times New Roman"/>
                <a:cs typeface="Times New Roman"/>
              </a:rPr>
              <a:t>technological </a:t>
            </a:r>
            <a:r>
              <a:rPr dirty="0" sz="1200" spc="-10">
                <a:latin typeface="Times New Roman"/>
                <a:cs typeface="Times New Roman"/>
              </a:rPr>
              <a:t>field </a:t>
            </a:r>
            <a:r>
              <a:rPr dirty="0" sz="1200">
                <a:latin typeface="Times New Roman"/>
                <a:cs typeface="Times New Roman"/>
              </a:rPr>
              <a:t>— </a:t>
            </a:r>
            <a:r>
              <a:rPr dirty="0" sz="1200" spc="-5">
                <a:latin typeface="Times New Roman"/>
                <a:cs typeface="Times New Roman"/>
              </a:rPr>
              <a:t>from </a:t>
            </a:r>
            <a:r>
              <a:rPr dirty="0" sz="1200">
                <a:latin typeface="Times New Roman"/>
                <a:cs typeface="Times New Roman"/>
              </a:rPr>
              <a:t>the Internet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design </a:t>
            </a:r>
            <a:r>
              <a:rPr dirty="0" sz="1200" spc="10">
                <a:latin typeface="Times New Roman"/>
                <a:cs typeface="Times New Roman"/>
              </a:rPr>
              <a:t>to </a:t>
            </a:r>
            <a:r>
              <a:rPr dirty="0" sz="1200" spc="-10">
                <a:latin typeface="Times New Roman"/>
                <a:cs typeface="Times New Roman"/>
              </a:rPr>
              <a:t>medicine </a:t>
            </a:r>
            <a:r>
              <a:rPr dirty="0" sz="1200" spc="-5">
                <a:latin typeface="Times New Roman"/>
                <a:cs typeface="Times New Roman"/>
              </a:rPr>
              <a:t>and space. </a:t>
            </a:r>
            <a:r>
              <a:rPr dirty="0" sz="1200" spc="-15">
                <a:latin typeface="Times New Roman"/>
                <a:cs typeface="Times New Roman"/>
              </a:rPr>
              <a:t>And 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tomorrow </a:t>
            </a:r>
            <a:r>
              <a:rPr dirty="0" sz="1200" spc="-15">
                <a:latin typeface="Times New Roman"/>
                <a:cs typeface="Times New Roman"/>
              </a:rPr>
              <a:t>will be </a:t>
            </a:r>
            <a:r>
              <a:rPr dirty="0" sz="1200" spc="5">
                <a:latin typeface="Times New Roman"/>
                <a:cs typeface="Times New Roman"/>
              </a:rPr>
              <a:t>an </a:t>
            </a:r>
            <a:r>
              <a:rPr dirty="0" sz="1200" spc="-5">
                <a:latin typeface="Times New Roman"/>
                <a:cs typeface="Times New Roman"/>
              </a:rPr>
              <a:t>element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basic </a:t>
            </a:r>
            <a:r>
              <a:rPr dirty="0" sz="1200" spc="-10">
                <a:latin typeface="Times New Roman"/>
                <a:cs typeface="Times New Roman"/>
              </a:rPr>
              <a:t>literacy. </a:t>
            </a:r>
            <a:r>
              <a:rPr dirty="0" sz="1200" spc="-5">
                <a:latin typeface="Times New Roman"/>
                <a:cs typeface="Times New Roman"/>
              </a:rPr>
              <a:t>Advanced </a:t>
            </a:r>
            <a:r>
              <a:rPr dirty="0" sz="1200" spc="-25">
                <a:latin typeface="Times New Roman"/>
                <a:cs typeface="Times New Roman"/>
              </a:rPr>
              <a:t>it </a:t>
            </a:r>
            <a:r>
              <a:rPr dirty="0" sz="1200" spc="-15">
                <a:latin typeface="Times New Roman"/>
                <a:cs typeface="Times New Roman"/>
              </a:rPr>
              <a:t>skills </a:t>
            </a:r>
            <a:r>
              <a:rPr dirty="0" sz="1200" spc="-5">
                <a:latin typeface="Times New Roman"/>
                <a:cs typeface="Times New Roman"/>
              </a:rPr>
              <a:t>will </a:t>
            </a:r>
            <a:r>
              <a:rPr dirty="0" sz="1200" spc="-10">
                <a:latin typeface="Times New Roman"/>
                <a:cs typeface="Times New Roman"/>
              </a:rPr>
              <a:t>help </a:t>
            </a:r>
            <a:r>
              <a:rPr dirty="0" sz="1200" spc="5">
                <a:latin typeface="Times New Roman"/>
                <a:cs typeface="Times New Roman"/>
              </a:rPr>
              <a:t>students </a:t>
            </a:r>
            <a:r>
              <a:rPr dirty="0" sz="1200" spc="-10">
                <a:latin typeface="Times New Roman"/>
                <a:cs typeface="Times New Roman"/>
              </a:rPr>
              <a:t>become </a:t>
            </a:r>
            <a:r>
              <a:rPr dirty="0" sz="1200" spc="-5">
                <a:latin typeface="Times New Roman"/>
                <a:cs typeface="Times New Roman"/>
              </a:rPr>
              <a:t>better </a:t>
            </a:r>
            <a:r>
              <a:rPr dirty="0" sz="1200" spc="-10">
                <a:latin typeface="Times New Roman"/>
                <a:cs typeface="Times New Roman"/>
              </a:rPr>
              <a:t>professionals,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perform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tasks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more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effectively,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thus </a:t>
            </a:r>
            <a:r>
              <a:rPr dirty="0" sz="1200" spc="-10">
                <a:latin typeface="Times New Roman"/>
                <a:cs typeface="Times New Roman"/>
              </a:rPr>
              <a:t>give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them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advantage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 spc="-10">
                <a:latin typeface="Times New Roman"/>
                <a:cs typeface="Times New Roman"/>
              </a:rPr>
              <a:t>their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chosen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field</a:t>
            </a:r>
            <a:r>
              <a:rPr dirty="0" sz="1200" spc="10">
                <a:latin typeface="Times New Roman"/>
                <a:cs typeface="Times New Roman"/>
              </a:rPr>
              <a:t> 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study.</a:t>
            </a:r>
            <a:endParaRPr sz="1200">
              <a:latin typeface="Times New Roman"/>
              <a:cs typeface="Times New Roman"/>
            </a:endParaRPr>
          </a:p>
          <a:p>
            <a:pPr algn="just" marL="12700" marR="10160" indent="359410">
              <a:lnSpc>
                <a:spcPts val="1390"/>
              </a:lnSpc>
              <a:spcBef>
                <a:spcPts val="15"/>
              </a:spcBef>
            </a:pPr>
            <a:r>
              <a:rPr dirty="0" sz="1200" spc="-5" b="1">
                <a:latin typeface="Times New Roman"/>
                <a:cs typeface="Times New Roman"/>
              </a:rPr>
              <a:t>Purpose: </a:t>
            </a:r>
            <a:r>
              <a:rPr dirty="0" sz="1200" spc="-5">
                <a:latin typeface="Times New Roman"/>
                <a:cs typeface="Times New Roman"/>
              </a:rPr>
              <a:t>formation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professional </a:t>
            </a:r>
            <a:r>
              <a:rPr dirty="0" sz="120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competencies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5">
                <a:latin typeface="Times New Roman"/>
                <a:cs typeface="Times New Roman"/>
              </a:rPr>
              <a:t>field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programming, web technologies,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robotics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mobile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development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that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ensure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high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competitiveness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graduates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labor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market.</a:t>
            </a:r>
            <a:endParaRPr sz="1200">
              <a:latin typeface="Times New Roman"/>
              <a:cs typeface="Times New Roman"/>
            </a:endParaRPr>
          </a:p>
          <a:p>
            <a:pPr algn="just" marL="372110" marR="3085465">
              <a:lnSpc>
                <a:spcPts val="1390"/>
              </a:lnSpc>
              <a:spcBef>
                <a:spcPts val="5"/>
              </a:spcBef>
            </a:pPr>
            <a:r>
              <a:rPr dirty="0" sz="1200" spc="-5" b="1">
                <a:latin typeface="Times New Roman"/>
                <a:cs typeface="Times New Roman"/>
              </a:rPr>
              <a:t>Language </a:t>
            </a:r>
            <a:r>
              <a:rPr dirty="0" sz="1200" b="1">
                <a:latin typeface="Times New Roman"/>
                <a:cs typeface="Times New Roman"/>
              </a:rPr>
              <a:t>of </a:t>
            </a:r>
            <a:r>
              <a:rPr dirty="0" sz="1200" spc="-5" b="1">
                <a:latin typeface="Times New Roman"/>
                <a:cs typeface="Times New Roman"/>
              </a:rPr>
              <a:t>teaching: Kazakh, </a:t>
            </a:r>
            <a:r>
              <a:rPr dirty="0" sz="1200" spc="-10" b="1">
                <a:latin typeface="Times New Roman"/>
                <a:cs typeface="Times New Roman"/>
              </a:rPr>
              <a:t>English </a:t>
            </a:r>
            <a:r>
              <a:rPr dirty="0" sz="1200" spc="-5" b="1">
                <a:latin typeface="Times New Roman"/>
                <a:cs typeface="Times New Roman"/>
              </a:rPr>
              <a:t>and Russian </a:t>
            </a:r>
            <a:r>
              <a:rPr dirty="0" sz="1200" spc="-28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Volume</a:t>
            </a:r>
            <a:r>
              <a:rPr dirty="0" sz="1200" b="1">
                <a:latin typeface="Times New Roman"/>
                <a:cs typeface="Times New Roman"/>
              </a:rPr>
              <a:t> of</a:t>
            </a:r>
            <a:r>
              <a:rPr dirty="0" sz="1200" spc="-5" b="1">
                <a:latin typeface="Times New Roman"/>
                <a:cs typeface="Times New Roman"/>
              </a:rPr>
              <a:t> credits: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1512" y="3701160"/>
          <a:ext cx="6522720" cy="6510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262380"/>
                <a:gridCol w="685800"/>
                <a:gridCol w="2402840"/>
                <a:gridCol w="1891030"/>
              </a:tblGrid>
              <a:tr h="530732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2580" marR="230504" indent="-85725">
                        <a:lnSpc>
                          <a:spcPts val="1370"/>
                        </a:lnSpc>
                        <a:spcBef>
                          <a:spcPts val="3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Name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 marR="64769" indent="-207645">
                        <a:lnSpc>
                          <a:spcPts val="1370"/>
                        </a:lnSpc>
                        <a:spcBef>
                          <a:spcPts val="3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Nu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1285">
                        <a:lnSpc>
                          <a:spcPts val="130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credits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3110" marR="119380" indent="-634365">
                        <a:lnSpc>
                          <a:spcPts val="1370"/>
                        </a:lnSpc>
                        <a:spcBef>
                          <a:spcPts val="3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Brief description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 the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(30-50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words)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outcomes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507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Digital</a:t>
                      </a:r>
                      <a:r>
                        <a:rPr dirty="0" sz="12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literacy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01955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modern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teacher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Digital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literacy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teacher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111760">
                        <a:lnSpc>
                          <a:spcPct val="95800"/>
                        </a:lnSpc>
                        <a:spcBef>
                          <a:spcPts val="3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unites important groups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skills: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computer literacy includes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both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user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special technical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skills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field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computers, ICT literacy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(a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set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user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services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cultural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offers),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component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ability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find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optimal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solutions,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receive,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select,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process,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transmit,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create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digital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information),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most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often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used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teachers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their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general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74295">
                        <a:lnSpc>
                          <a:spcPct val="957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creating,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editing,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storing,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copying 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transmitting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electronic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form,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has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search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Internet.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6302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89535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Online</a:t>
                      </a:r>
                      <a:r>
                        <a:rPr dirty="0" sz="12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resources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organizing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6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effective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training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40894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designed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to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study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online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resources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organizing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28194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effective training.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purpose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course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students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'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28702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competencies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related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to: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studying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theoretical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foundations,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9588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principles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designing and building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digital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educational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resources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(DER);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17081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acquiring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preparing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computer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processing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multimedia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9842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information; getting acquainted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ways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various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8001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field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creating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digital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educational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resources;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use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21399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various equipment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software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creation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media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33020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components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integral DER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accordance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psychological,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10604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pedagogical 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technical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requirements;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implementation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expert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analytical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17970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able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 text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digital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(documents,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13589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presentations,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graphs,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charts,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tables,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mental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maps,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7810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etc.)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using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various ICT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tools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(information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access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30734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technologies),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conduct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correspondence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12382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various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ICT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including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7493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videoconferencing,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observing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network etiquette,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18986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search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select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appropriate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36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sources.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21512" y="719581"/>
          <a:ext cx="6522720" cy="9521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262380"/>
                <a:gridCol w="685800"/>
                <a:gridCol w="2402840"/>
                <a:gridCol w="1891030"/>
              </a:tblGrid>
              <a:tr h="1079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assess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quality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895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Cyberbedagogy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Cyberbedagogy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branch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156210">
                        <a:lnSpc>
                          <a:spcPct val="957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pedagogical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science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studies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methodology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automatic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program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management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learning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computer,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contrast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traditional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pedagogy, which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considers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methodology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intuitive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guidance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learning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by 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teacher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"manually".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It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online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services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80010">
                        <a:lnSpc>
                          <a:spcPct val="95900"/>
                        </a:lnSpc>
                        <a:spcBef>
                          <a:spcPts val="1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assessing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tools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creating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transmitting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digital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educational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content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educational process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(tasks,</a:t>
                      </a:r>
                      <a:r>
                        <a:rPr dirty="0" sz="1200" spc="5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presentations,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graphs,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diagrams,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infographics,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tables,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mental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maps,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etc.),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gamification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8448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26060">
                        <a:lnSpc>
                          <a:spcPct val="95900"/>
                        </a:lnSpc>
                        <a:spcBef>
                          <a:spcPts val="1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Information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technologies</a:t>
                      </a:r>
                      <a:r>
                        <a:rPr dirty="0" sz="1200" spc="-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project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activities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408940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designed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to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study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computer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11938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scientific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work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conducting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51244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field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interaction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creative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consciousness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computer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technologies.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process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73025">
                        <a:lnSpc>
                          <a:spcPct val="9580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studying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discipline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aimed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formation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 competencies: readiness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technologies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scientific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communication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state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foreign languages;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ability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independently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carry out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relevant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field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communication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235585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It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able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make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structure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project;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45847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build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sufficiently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constructive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format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10541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interaction with children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implementation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interesting projects.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is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85090">
                        <a:lnSpc>
                          <a:spcPct val="95900"/>
                        </a:lnSpc>
                        <a:spcBef>
                          <a:spcPts val="2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able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apply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techniques 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conceptual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design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solutions within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framework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based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883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65100">
                        <a:lnSpc>
                          <a:spcPts val="1390"/>
                        </a:lnSpc>
                        <a:spcBef>
                          <a:spcPts val="2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 spc="-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online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courses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course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aimed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mastering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64769">
                        <a:lnSpc>
                          <a:spcPct val="95800"/>
                        </a:lnSpc>
                        <a:spcBef>
                          <a:spcPts val="3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basic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competencies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students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field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latest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pedagogical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public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presentation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research results.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planned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result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course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creation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 conceptual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project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online course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that corresponds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to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its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research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topic.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While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working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course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project,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author gets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opportunity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analyze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material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his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research,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based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task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visualizing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structuring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material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solving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problems.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novelty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this course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presentation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results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considered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connection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with 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practice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creating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mass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online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courses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aimed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Will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theoretical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85725">
                        <a:lnSpc>
                          <a:spcPct val="957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about the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main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current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trends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field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online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learning,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about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specifics and possibilities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feedback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within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framework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conducting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online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course.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able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work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visual content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(selection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material,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structuring).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They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master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theoretical 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practical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presenting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results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their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work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video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format.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It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able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to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create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mass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online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courses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various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Internet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platforms.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21512" y="719581"/>
          <a:ext cx="6522720" cy="189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1262380"/>
                <a:gridCol w="685800"/>
                <a:gridCol w="2402840"/>
                <a:gridCol w="1891030"/>
              </a:tblGrid>
              <a:tr h="182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widest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possible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audience.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68795" cy="2836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>
              <a:lnSpc>
                <a:spcPts val="1405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Название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Minor: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Правозащитник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359410">
              <a:lnSpc>
                <a:spcPct val="95900"/>
              </a:lnSpc>
              <a:spcBef>
                <a:spcPts val="20"/>
              </a:spcBef>
            </a:pPr>
            <a:r>
              <a:rPr dirty="0" sz="1200" spc="-10" b="1">
                <a:latin typeface="Times New Roman"/>
                <a:cs typeface="Times New Roman"/>
              </a:rPr>
              <a:t>Общее </a:t>
            </a:r>
            <a:r>
              <a:rPr dirty="0" sz="1200" spc="-5" b="1">
                <a:latin typeface="Times New Roman"/>
                <a:cs typeface="Times New Roman"/>
              </a:rPr>
              <a:t>описание </a:t>
            </a:r>
            <a:r>
              <a:rPr dirty="0" sz="1200" b="1">
                <a:latin typeface="Times New Roman"/>
                <a:cs typeface="Times New Roman"/>
              </a:rPr>
              <a:t>(актуальность):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По </a:t>
            </a:r>
            <a:r>
              <a:rPr dirty="0" sz="1200">
                <a:latin typeface="Times New Roman"/>
                <a:cs typeface="Times New Roman"/>
              </a:rPr>
              <a:t>мере </a:t>
            </a:r>
            <a:r>
              <a:rPr dirty="0" sz="1200" spc="-5">
                <a:latin typeface="Times New Roman"/>
                <a:cs typeface="Times New Roman"/>
              </a:rPr>
              <a:t>продвижения </a:t>
            </a:r>
            <a:r>
              <a:rPr dirty="0" sz="1200" spc="-10">
                <a:latin typeface="Times New Roman"/>
                <a:cs typeface="Times New Roman"/>
              </a:rPr>
              <a:t>нашего </a:t>
            </a:r>
            <a:r>
              <a:rPr dirty="0" sz="1200">
                <a:latin typeface="Times New Roman"/>
                <a:cs typeface="Times New Roman"/>
              </a:rPr>
              <a:t>общества </a:t>
            </a:r>
            <a:r>
              <a:rPr dirty="0" sz="1200" spc="-10">
                <a:latin typeface="Times New Roman"/>
                <a:cs typeface="Times New Roman"/>
              </a:rPr>
              <a:t>по </a:t>
            </a:r>
            <a:r>
              <a:rPr dirty="0" sz="1200" spc="-15">
                <a:latin typeface="Times New Roman"/>
                <a:cs typeface="Times New Roman"/>
              </a:rPr>
              <a:t>пути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рыночных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реформ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создания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экономических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основ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подлинно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демократического</a:t>
            </a:r>
            <a:r>
              <a:rPr dirty="0" sz="1200">
                <a:latin typeface="Times New Roman"/>
                <a:cs typeface="Times New Roman"/>
              </a:rPr>
              <a:t> общества,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возникает</a:t>
            </a:r>
            <a:r>
              <a:rPr dirty="0" sz="1200">
                <a:latin typeface="Times New Roman"/>
                <a:cs typeface="Times New Roman"/>
              </a:rPr>
              <a:t> острая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потребность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просто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юристах,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правозащитниках,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владеющих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глубокими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специальными </a:t>
            </a:r>
            <a:r>
              <a:rPr dirty="0" sz="1200" spc="-5">
                <a:latin typeface="Times New Roman"/>
                <a:cs typeface="Times New Roman"/>
              </a:rPr>
              <a:t> познаниями</a:t>
            </a:r>
            <a:r>
              <a:rPr dirty="0" sz="1200">
                <a:latin typeface="Times New Roman"/>
                <a:cs typeface="Times New Roman"/>
              </a:rPr>
              <a:t> 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профессиональной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среде.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Совершенствование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правозащитной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деятельности, </a:t>
            </a:r>
            <a:r>
              <a:rPr dirty="0" sz="1200">
                <a:latin typeface="Times New Roman"/>
                <a:cs typeface="Times New Roman"/>
              </a:rPr>
              <a:t> стремительное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развитие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сферы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юридическо-консультационной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деятельности,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расширение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способов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правозащитной деятельности </a:t>
            </a:r>
            <a:r>
              <a:rPr dirty="0" sz="1200" spc="-10">
                <a:latin typeface="Times New Roman"/>
                <a:cs typeface="Times New Roman"/>
              </a:rPr>
              <a:t>для </a:t>
            </a:r>
            <a:r>
              <a:rPr dirty="0" sz="1200" spc="-5">
                <a:latin typeface="Times New Roman"/>
                <a:cs typeface="Times New Roman"/>
              </a:rPr>
              <a:t>разрешения правовых споров, вовлечение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5">
                <a:latin typeface="Times New Roman"/>
                <a:cs typeface="Times New Roman"/>
              </a:rPr>
              <a:t>правовой </a:t>
            </a:r>
            <a:r>
              <a:rPr dirty="0" sz="1200">
                <a:latin typeface="Times New Roman"/>
                <a:cs typeface="Times New Roman"/>
              </a:rPr>
              <a:t>оборот объектов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прав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юридического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направления,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совершенствование</a:t>
            </a:r>
            <a:r>
              <a:rPr dirty="0" sz="1200">
                <a:latin typeface="Times New Roman"/>
                <a:cs typeface="Times New Roman"/>
              </a:rPr>
              <a:t> 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развитие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правоохранительной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системы,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предотвращение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профилактика правонарушений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преступности </a:t>
            </a:r>
            <a:r>
              <a:rPr dirty="0" sz="1200" spc="-10">
                <a:latin typeface="Times New Roman"/>
                <a:cs typeface="Times New Roman"/>
              </a:rPr>
              <a:t>требуют </a:t>
            </a:r>
            <a:r>
              <a:rPr dirty="0" sz="1200" spc="10">
                <a:latin typeface="Times New Roman"/>
                <a:cs typeface="Times New Roman"/>
              </a:rPr>
              <a:t>от </a:t>
            </a:r>
            <a:r>
              <a:rPr dirty="0" sz="1200" spc="-10">
                <a:latin typeface="Times New Roman"/>
                <a:cs typeface="Times New Roman"/>
              </a:rPr>
              <a:t>будущих </a:t>
            </a:r>
            <a:r>
              <a:rPr dirty="0" sz="1200">
                <a:latin typeface="Times New Roman"/>
                <a:cs typeface="Times New Roman"/>
              </a:rPr>
              <a:t>специалистов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глубоких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знаний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конкретной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области.</a:t>
            </a:r>
            <a:endParaRPr sz="1200">
              <a:latin typeface="Times New Roman"/>
              <a:cs typeface="Times New Roman"/>
            </a:endParaRPr>
          </a:p>
          <a:p>
            <a:pPr algn="just" marL="12700" indent="359410">
              <a:lnSpc>
                <a:spcPts val="1345"/>
              </a:lnSpc>
            </a:pPr>
            <a:r>
              <a:rPr dirty="0" sz="1200" b="1">
                <a:latin typeface="Times New Roman"/>
                <a:cs typeface="Times New Roman"/>
              </a:rPr>
              <a:t>Цель:</a:t>
            </a:r>
            <a:r>
              <a:rPr dirty="0" sz="1200" spc="50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качественная</a:t>
            </a:r>
            <a:r>
              <a:rPr dirty="0" sz="1200" spc="5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подготовка</a:t>
            </a:r>
            <a:r>
              <a:rPr dirty="0" sz="1200" spc="5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квалифицированных</a:t>
            </a:r>
            <a:r>
              <a:rPr dirty="0" sz="1200" spc="5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кадров,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обладающих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высоким</a:t>
            </a:r>
            <a:r>
              <a:rPr dirty="0" sz="1200" spc="5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уровнем</a:t>
            </a:r>
            <a:endParaRPr sz="1200">
              <a:latin typeface="Times New Roman"/>
              <a:cs typeface="Times New Roman"/>
            </a:endParaRPr>
          </a:p>
          <a:p>
            <a:pPr algn="just" marL="12700" marR="12065">
              <a:lnSpc>
                <a:spcPct val="95800"/>
              </a:lnSpc>
              <a:spcBef>
                <a:spcPts val="40"/>
              </a:spcBef>
            </a:pPr>
            <a:r>
              <a:rPr dirty="0" sz="1200">
                <a:latin typeface="Times New Roman"/>
                <a:cs typeface="Times New Roman"/>
              </a:rPr>
              <a:t>правовой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культуры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правосознания,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фундаментальными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знаниями</a:t>
            </a:r>
            <a:r>
              <a:rPr dirty="0" sz="1200">
                <a:latin typeface="Times New Roman"/>
                <a:cs typeface="Times New Roman"/>
              </a:rPr>
              <a:t> 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профессиональными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компетенциями</a:t>
            </a:r>
            <a:r>
              <a:rPr dirty="0" sz="1200">
                <a:latin typeface="Times New Roman"/>
                <a:cs typeface="Times New Roman"/>
              </a:rPr>
              <a:t> в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области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разработки</a:t>
            </a:r>
            <a:r>
              <a:rPr dirty="0" sz="1200">
                <a:latin typeface="Times New Roman"/>
                <a:cs typeface="Times New Roman"/>
              </a:rPr>
              <a:t> 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реализации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правовых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норм,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обеспечения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законности</a:t>
            </a:r>
            <a:r>
              <a:rPr dirty="0" sz="1200">
                <a:latin typeface="Times New Roman"/>
                <a:cs typeface="Times New Roman"/>
              </a:rPr>
              <a:t> 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правопорядка,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правового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обучения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воспитания.</a:t>
            </a:r>
            <a:endParaRPr sz="1200">
              <a:latin typeface="Times New Roman"/>
              <a:cs typeface="Times New Roman"/>
            </a:endParaRPr>
          </a:p>
          <a:p>
            <a:pPr algn="just" marL="372110">
              <a:lnSpc>
                <a:spcPts val="1345"/>
              </a:lnSpc>
            </a:pPr>
            <a:r>
              <a:rPr dirty="0" sz="1200" spc="-5" b="1">
                <a:latin typeface="Times New Roman"/>
                <a:cs typeface="Times New Roman"/>
              </a:rPr>
              <a:t>Язык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обучения: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казахский,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английский,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русский</a:t>
            </a:r>
            <a:endParaRPr sz="1200">
              <a:latin typeface="Times New Roman"/>
              <a:cs typeface="Times New Roman"/>
            </a:endParaRPr>
          </a:p>
          <a:p>
            <a:pPr algn="just" marL="372110">
              <a:lnSpc>
                <a:spcPts val="1415"/>
              </a:lnSpc>
            </a:pPr>
            <a:r>
              <a:rPr dirty="0" sz="1200" spc="-5" b="1">
                <a:latin typeface="Times New Roman"/>
                <a:cs typeface="Times New Roman"/>
              </a:rPr>
              <a:t>Объём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кредитов: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6615" y="3701160"/>
          <a:ext cx="6763384" cy="6528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780"/>
                <a:gridCol w="1351280"/>
                <a:gridCol w="628014"/>
                <a:gridCol w="2521585"/>
                <a:gridCol w="1982469"/>
              </a:tblGrid>
              <a:tr h="549020">
                <a:tc>
                  <a:txBody>
                    <a:bodyPr/>
                    <a:lstStyle/>
                    <a:p>
                      <a:pPr algn="ctr" marL="2222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 marR="160020" indent="-73660">
                        <a:lnSpc>
                          <a:spcPts val="1370"/>
                        </a:lnSpc>
                        <a:spcBef>
                          <a:spcPts val="3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нование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0" marR="69850" indent="-1270">
                        <a:lnSpc>
                          <a:spcPts val="1370"/>
                        </a:lnSpc>
                        <a:spcBef>
                          <a:spcPts val="3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Колл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вр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Краткое описание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0560" marR="60960" indent="-600710">
                        <a:lnSpc>
                          <a:spcPts val="1370"/>
                        </a:lnSpc>
                        <a:spcBef>
                          <a:spcPts val="3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Формируемые результаты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обучения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9203">
                <a:tc>
                  <a:txBody>
                    <a:bodyPr/>
                    <a:lstStyle/>
                    <a:p>
                      <a:pPr algn="ctr" marR="4635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Методика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защиты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94945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органах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полиции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судах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Данная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дисциплина</a:t>
                      </a:r>
                      <a:r>
                        <a:rPr dirty="0" sz="1200" spc="4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рассматривает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15411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ю	ин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правовую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методику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защите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органах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полиции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судах.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Студент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будет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рассматривать особенности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виды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методики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осуществлению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защиты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соответстующих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инстанциях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органах.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  <a:tabLst>
                          <a:tab pos="14719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Применять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знания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785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1057275" algn="l"/>
                          <a:tab pos="1301115" algn="l"/>
                          <a:tab pos="18434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теоретических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аспектов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защите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человека;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Уметь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использовать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новые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методики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защиты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навыками анализа методики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иты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	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1594">
                        <a:lnSpc>
                          <a:spcPts val="139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правоохранительных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судебных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органах.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13606">
                <a:tc>
                  <a:txBody>
                    <a:bodyPr/>
                    <a:lstStyle/>
                    <a:p>
                      <a:pPr algn="ctr" marR="4635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Ювенальное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41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право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029335" algn="l"/>
                          <a:tab pos="18999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Описывает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основные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084580" algn="l"/>
                          <a:tab pos="1126490" algn="l"/>
                          <a:tab pos="1519555" algn="l"/>
                          <a:tab pos="1682750" algn="l"/>
                          <a:tab pos="1739900" algn="l"/>
                          <a:tab pos="1793239" algn="l"/>
                          <a:tab pos="1994535" algn="l"/>
                          <a:tab pos="22967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теоретических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знаний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основах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			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  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				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тель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тей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семейных,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гражданских,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трудовых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ил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	пр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	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		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правонарушений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безнадзорности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	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общепрофессиональной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компетенции.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Применять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знания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75565">
                        <a:lnSpc>
                          <a:spcPct val="959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научной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специализированной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литературе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данной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дисциплины;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находить соответствующую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учебную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научную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литературу;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ориентироваться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действующем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законодательстве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правильно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толковать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применять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нормы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права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отношениям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области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ювенального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права;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Обладать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навыками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получения информации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справочно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правовых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систем; публичного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выступления;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анализа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правовых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норм;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составления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юридического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текста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казахском,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русском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языках.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6615" y="719581"/>
          <a:ext cx="6763384" cy="9140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780"/>
                <a:gridCol w="1351280"/>
                <a:gridCol w="628014"/>
                <a:gridCol w="2521585"/>
                <a:gridCol w="1982469"/>
              </a:tblGrid>
              <a:tr h="3161791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Договорное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Договорное       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право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является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1477645" algn="l"/>
                          <a:tab pos="1520190" algn="l"/>
                          <a:tab pos="17056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нтральн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	ин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гражданского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права.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Переход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к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рыночным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отношениям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вызывает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жизни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новые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обязательства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ач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изменению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ранее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существовавшие.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Появляются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новые виды договоров,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такие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лизинг,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франчайзинг,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ритель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имуществом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др.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этот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будет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продолжаться,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так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обязательственное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право выступает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одним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самых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эффективных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надежных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инструментов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правового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регулирования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экономики.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Применять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знания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об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ct val="95900"/>
                        </a:lnSpc>
                        <a:spcBef>
                          <a:spcPts val="1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основных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положениях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современного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законодательства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сделках,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обязательствах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договорах;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применять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правовые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нормы, содержащиеся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РК 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иных законах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правовых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актах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анализе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конкретных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видов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договоров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ситуаций,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складывающихся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заключении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исполнении;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Обладать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навыками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применения гражданско-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правовых норм о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договорах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конкретным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судебным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делам.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7027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Судебная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41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риторика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159956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Рассматривает	современные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1248410" algn="l"/>
                          <a:tab pos="1501775" algn="l"/>
                          <a:tab pos="1555750" algn="l"/>
                          <a:tab pos="2320290" algn="l"/>
                          <a:tab pos="238188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о		р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ти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8307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ля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коммуникации,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лежащей</a:t>
                      </a:r>
                      <a:r>
                        <a:rPr dirty="0" sz="1200" spc="4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40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64235" algn="l"/>
                          <a:tab pos="1284605" algn="l"/>
                          <a:tab pos="237490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рит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и,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о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речи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инструменте эффективного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78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318260" algn="l"/>
                          <a:tab pos="17449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общения,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современные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технологий,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в	п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78890" algn="l"/>
                          <a:tab pos="1976755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и,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культуры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речи,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различные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959485" algn="l"/>
                          <a:tab pos="18383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ече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(нормативный,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коммуникативный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этический)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судебной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риторики.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Применять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знания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9215">
                        <a:lnSpc>
                          <a:spcPct val="95800"/>
                        </a:lnSpc>
                        <a:spcBef>
                          <a:spcPts val="3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основам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полемического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мастерства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правила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аргументации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речи;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уметь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осуществлять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юридическую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речевую коммуникацию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позиции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точности речи,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чистоты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речи,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правильности 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выразительности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речи;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обладать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навыками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построения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устной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письменной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коммуникации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согласно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нормативному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аспекту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культуры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речи.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5477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6383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защита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от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36385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преступных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тель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05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777240" algn="l"/>
                          <a:tab pos="12433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Данная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дисциплина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рассматривает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р,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428115" algn="l"/>
                          <a:tab pos="1802764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и,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77900" algn="l"/>
                          <a:tab pos="23018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представителями</a:t>
                      </a:r>
                      <a:r>
                        <a:rPr dirty="0" sz="12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власти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другими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и,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ю	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525905" algn="l"/>
                          <a:tab pos="177292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		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ции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31215" algn="l"/>
                          <a:tab pos="1374775" algn="l"/>
                          <a:tab pos="151066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	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лью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оци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ию  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пни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651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31900" algn="l"/>
                          <a:tab pos="20542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предотвращение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совершения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новых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ний.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60730" algn="l"/>
                          <a:tab pos="1245235" algn="l"/>
                          <a:tab pos="1391285" algn="l"/>
                          <a:tab pos="1583690" algn="l"/>
                          <a:tab pos="16744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з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тель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тв	в	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6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период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времени.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8419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093470" algn="l"/>
                          <a:tab pos="1637030" algn="l"/>
                          <a:tab pos="183642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нять	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		о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8326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предпринимаемых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  <a:tabLst>
                          <a:tab pos="16922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органами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95800"/>
                        </a:lnSpc>
                        <a:spcBef>
                          <a:spcPts val="25"/>
                        </a:spcBef>
                        <a:tabLst>
                          <a:tab pos="11366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предупреждение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защита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посягательств;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6515">
                        <a:lnSpc>
                          <a:spcPct val="95800"/>
                        </a:lnSpc>
                        <a:spcBef>
                          <a:spcPts val="15"/>
                        </a:spcBef>
                        <a:tabLst>
                          <a:tab pos="11366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Уметь применять методы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новые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виды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способов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предупреждения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защиты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посягательств;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Обладать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навыками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сбора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60655">
                        <a:lnSpc>
                          <a:spcPct val="958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анализа информации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улучшению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методов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предупреждения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защиты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преступных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посягательств.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6511" y="719581"/>
          <a:ext cx="6742430" cy="2994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/>
                <a:gridCol w="1079500"/>
                <a:gridCol w="899794"/>
                <a:gridCol w="2253615"/>
                <a:gridCol w="2159000"/>
              </a:tblGrid>
              <a:tr h="2987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международными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организациями.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0325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170688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Изучает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основные цели,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этапы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направления внешней политики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РК,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рассматривает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теоретико-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внешней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политики.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  <a:tabLst>
                          <a:tab pos="114554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умение	анализировать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9055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1199515" algn="l"/>
                          <a:tab pos="1379855" algn="l"/>
                          <a:tab pos="161417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основные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закономерности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	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  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тей  внешней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политики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РК,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политического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оригинального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>
                        <a:lnSpc>
                          <a:spcPts val="1345"/>
                        </a:lnSpc>
                        <a:tabLst>
                          <a:tab pos="1666239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«казахстанского	пути»;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806450" algn="l"/>
                          <a:tab pos="1205865" algn="l"/>
                          <a:tab pos="200660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нормативных документов РК;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	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события,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давать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им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оценку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уметь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45"/>
                        </a:lnSpc>
                        <a:tabLst>
                          <a:tab pos="1412875" algn="l"/>
                          <a:tab pos="17418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интерпретировать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через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призму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современных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теорий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концепций.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66255" cy="2486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>
              <a:lnSpc>
                <a:spcPts val="1405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Minor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аталуы: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Құқыққорғаушы</a:t>
            </a:r>
            <a:endParaRPr sz="1200">
              <a:latin typeface="Times New Roman"/>
              <a:cs typeface="Times New Roman"/>
            </a:endParaRPr>
          </a:p>
          <a:p>
            <a:pPr algn="just" marL="12700" marR="6985" indent="359410">
              <a:lnSpc>
                <a:spcPct val="95900"/>
              </a:lnSpc>
              <a:spcBef>
                <a:spcPts val="20"/>
              </a:spcBef>
            </a:pPr>
            <a:r>
              <a:rPr dirty="0" sz="1200" b="1">
                <a:latin typeface="Times New Roman"/>
                <a:cs typeface="Times New Roman"/>
              </a:rPr>
              <a:t>Жалпы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сипаттамасы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(өзектілігі):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Біздің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қоғам</a:t>
            </a:r>
            <a:r>
              <a:rPr dirty="0" sz="1200">
                <a:latin typeface="Times New Roman"/>
                <a:cs typeface="Times New Roman"/>
              </a:rPr>
              <a:t> нарықтық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реформалар</a:t>
            </a:r>
            <a:r>
              <a:rPr dirty="0" sz="1200">
                <a:latin typeface="Times New Roman"/>
                <a:cs typeface="Times New Roman"/>
              </a:rPr>
              <a:t> мен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шынайы </a:t>
            </a:r>
            <a:r>
              <a:rPr dirty="0" sz="1200">
                <a:latin typeface="Times New Roman"/>
                <a:cs typeface="Times New Roman"/>
              </a:rPr>
              <a:t> демократиялық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қоғамның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экономикалық </a:t>
            </a:r>
            <a:r>
              <a:rPr dirty="0" sz="1200" spc="-10">
                <a:latin typeface="Times New Roman"/>
                <a:cs typeface="Times New Roman"/>
              </a:rPr>
              <a:t>негіздерін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құру жолында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келе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жатқандықтан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бүгінгі таңда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құқықтық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қатынастарда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терең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білімі </a:t>
            </a:r>
            <a:r>
              <a:rPr dirty="0" sz="1200">
                <a:latin typeface="Times New Roman"/>
                <a:cs typeface="Times New Roman"/>
              </a:rPr>
              <a:t>бар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құқыққорғаушыларға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деген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қажеттілік</a:t>
            </a:r>
            <a:r>
              <a:rPr dirty="0" sz="1200" spc="-5">
                <a:latin typeface="Times New Roman"/>
                <a:cs typeface="Times New Roman"/>
              </a:rPr>
              <a:t> өсуде.</a:t>
            </a:r>
            <a:r>
              <a:rPr dirty="0" sz="1200">
                <a:latin typeface="Times New Roman"/>
                <a:cs typeface="Times New Roman"/>
              </a:rPr>
              <a:t> Құқыққорғау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қызметті </a:t>
            </a:r>
            <a:r>
              <a:rPr dirty="0" sz="1200" spc="-10">
                <a:latin typeface="Times New Roman"/>
                <a:cs typeface="Times New Roman"/>
              </a:rPr>
              <a:t>жетілдіру, </a:t>
            </a:r>
            <a:r>
              <a:rPr dirty="0" sz="1200" spc="-5">
                <a:latin typeface="Times New Roman"/>
                <a:cs typeface="Times New Roman"/>
              </a:rPr>
              <a:t>заңгерлік кеңес </a:t>
            </a:r>
            <a:r>
              <a:rPr dirty="0" sz="1200">
                <a:latin typeface="Times New Roman"/>
                <a:cs typeface="Times New Roman"/>
              </a:rPr>
              <a:t>беру </a:t>
            </a:r>
            <a:r>
              <a:rPr dirty="0" sz="1200" spc="-5">
                <a:latin typeface="Times New Roman"/>
                <a:cs typeface="Times New Roman"/>
              </a:rPr>
              <a:t>қызмет саласын қарқынды </a:t>
            </a:r>
            <a:r>
              <a:rPr dirty="0" sz="1200" spc="-15">
                <a:latin typeface="Times New Roman"/>
                <a:cs typeface="Times New Roman"/>
              </a:rPr>
              <a:t>дамыту, </a:t>
            </a:r>
            <a:r>
              <a:rPr dirty="0" sz="1200" spc="-5">
                <a:latin typeface="Times New Roman"/>
                <a:cs typeface="Times New Roman"/>
              </a:rPr>
              <a:t>құқықтық </a:t>
            </a:r>
            <a:r>
              <a:rPr dirty="0" sz="1200" spc="-10">
                <a:latin typeface="Times New Roman"/>
                <a:cs typeface="Times New Roman"/>
              </a:rPr>
              <a:t>дауларды </a:t>
            </a:r>
            <a:r>
              <a:rPr dirty="0" sz="1200">
                <a:latin typeface="Times New Roman"/>
                <a:cs typeface="Times New Roman"/>
              </a:rPr>
              <a:t>шешу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және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құқыққорғау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қызметінің</a:t>
            </a:r>
            <a:r>
              <a:rPr dirty="0" sz="1200" spc="-5">
                <a:latin typeface="Times New Roman"/>
                <a:cs typeface="Times New Roman"/>
              </a:rPr>
              <a:t> әдістерін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кеңейту,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айналымға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құқықтардың</a:t>
            </a:r>
            <a:r>
              <a:rPr dirty="0" sz="1200">
                <a:latin typeface="Times New Roman"/>
                <a:cs typeface="Times New Roman"/>
              </a:rPr>
              <a:t> жаңа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нысандарын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тарту, </a:t>
            </a:r>
            <a:r>
              <a:rPr dirty="0" sz="1200" spc="-5">
                <a:latin typeface="Times New Roman"/>
                <a:cs typeface="Times New Roman"/>
              </a:rPr>
              <a:t> құқыққорғау жүйесін </a:t>
            </a:r>
            <a:r>
              <a:rPr dirty="0" sz="1200">
                <a:latin typeface="Times New Roman"/>
                <a:cs typeface="Times New Roman"/>
              </a:rPr>
              <a:t>жетілдіру және дамыту болашақ </a:t>
            </a:r>
            <a:r>
              <a:rPr dirty="0" sz="1200" spc="-5">
                <a:latin typeface="Times New Roman"/>
                <a:cs typeface="Times New Roman"/>
              </a:rPr>
              <a:t>мамандардың </a:t>
            </a:r>
            <a:r>
              <a:rPr dirty="0" sz="1200" spc="-10">
                <a:latin typeface="Times New Roman"/>
                <a:cs typeface="Times New Roman"/>
              </a:rPr>
              <a:t>кәсіби </a:t>
            </a:r>
            <a:r>
              <a:rPr dirty="0" sz="1200" spc="-5">
                <a:latin typeface="Times New Roman"/>
                <a:cs typeface="Times New Roman"/>
              </a:rPr>
              <a:t>салаларында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терең </a:t>
            </a:r>
            <a:r>
              <a:rPr dirty="0" sz="1200" spc="-10">
                <a:latin typeface="Times New Roman"/>
                <a:cs typeface="Times New Roman"/>
              </a:rPr>
              <a:t>білім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алуын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талап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етеді.</a:t>
            </a:r>
            <a:endParaRPr sz="1200">
              <a:latin typeface="Times New Roman"/>
              <a:cs typeface="Times New Roman"/>
            </a:endParaRPr>
          </a:p>
          <a:p>
            <a:pPr algn="just" marL="12700" indent="359410">
              <a:lnSpc>
                <a:spcPts val="1345"/>
              </a:lnSpc>
            </a:pPr>
            <a:r>
              <a:rPr dirty="0" sz="1200" spc="-5" b="1">
                <a:latin typeface="Times New Roman"/>
                <a:cs typeface="Times New Roman"/>
              </a:rPr>
              <a:t>Мақсаты:</a:t>
            </a:r>
            <a:r>
              <a:rPr dirty="0" sz="1200" spc="44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құқықтық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нормаларды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әзірлеу,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жүзеге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асыру,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құқықтық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тәртіпті</a:t>
            </a:r>
            <a:r>
              <a:rPr dirty="0" sz="1200" spc="3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қамтамасыз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ету,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900"/>
              </a:lnSpc>
              <a:spcBef>
                <a:spcPts val="35"/>
              </a:spcBef>
            </a:pPr>
            <a:r>
              <a:rPr dirty="0" sz="1200" spc="-5">
                <a:latin typeface="Times New Roman"/>
                <a:cs typeface="Times New Roman"/>
              </a:rPr>
              <a:t>құқықтық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тәрбие</a:t>
            </a:r>
            <a:r>
              <a:rPr dirty="0" sz="1200">
                <a:latin typeface="Times New Roman"/>
                <a:cs typeface="Times New Roman"/>
              </a:rPr>
              <a:t> және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білім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беру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саласында,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құқықтық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мәдениет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пен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құқықтық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сананың</a:t>
            </a:r>
            <a:r>
              <a:rPr dirty="0" sz="1200" spc="-5">
                <a:latin typeface="Times New Roman"/>
                <a:cs typeface="Times New Roman"/>
              </a:rPr>
              <a:t> жоғары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деңгейіне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ие,</a:t>
            </a:r>
            <a:r>
              <a:rPr dirty="0" sz="1200">
                <a:latin typeface="Times New Roman"/>
                <a:cs typeface="Times New Roman"/>
              </a:rPr>
              <a:t> сондай-ақ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іргелі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білім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мен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кәсіптік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құзыреттілігі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жоғары,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білікті</a:t>
            </a:r>
            <a:r>
              <a:rPr dirty="0" sz="1200">
                <a:latin typeface="Times New Roman"/>
                <a:cs typeface="Times New Roman"/>
              </a:rPr>
              <a:t> мамандарды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сапалы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дайындау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болып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саналады.</a:t>
            </a:r>
            <a:endParaRPr sz="1200">
              <a:latin typeface="Times New Roman"/>
              <a:cs typeface="Times New Roman"/>
            </a:endParaRPr>
          </a:p>
          <a:p>
            <a:pPr algn="just" marL="372110">
              <a:lnSpc>
                <a:spcPts val="1345"/>
              </a:lnSpc>
            </a:pPr>
            <a:r>
              <a:rPr dirty="0" sz="1200" b="1">
                <a:latin typeface="Times New Roman"/>
                <a:cs typeface="Times New Roman"/>
              </a:rPr>
              <a:t>Оқыту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тілі: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қазақ,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ағылшын,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орыс</a:t>
            </a:r>
            <a:endParaRPr sz="1200">
              <a:latin typeface="Times New Roman"/>
              <a:cs typeface="Times New Roman"/>
            </a:endParaRPr>
          </a:p>
          <a:p>
            <a:pPr algn="just" marL="372110">
              <a:lnSpc>
                <a:spcPts val="1415"/>
              </a:lnSpc>
            </a:pPr>
            <a:r>
              <a:rPr dirty="0" sz="1200" spc="-5" b="1">
                <a:latin typeface="Times New Roman"/>
                <a:cs typeface="Times New Roman"/>
              </a:rPr>
              <a:t>Кредит көлемі: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6615" y="3301872"/>
          <a:ext cx="6851650" cy="6860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1170940"/>
                <a:gridCol w="719455"/>
                <a:gridCol w="2793364"/>
                <a:gridCol w="1798954"/>
              </a:tblGrid>
              <a:tr h="356616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атауы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40335">
                        <a:lnSpc>
                          <a:spcPts val="1370"/>
                        </a:lnSpc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ит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көлемі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Пәннің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қысқаша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сипаттамасы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79070">
                        <a:lnSpc>
                          <a:spcPts val="1370"/>
                        </a:lnSpc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алып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ырыла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ын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оқыту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нәтижелері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4361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5"/>
                        </a:lnSpc>
                        <a:tabLst>
                          <a:tab pos="858519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Полиция	мен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15570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сотта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құқықтарды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5"/>
                        </a:lnSpc>
                        <a:tabLst>
                          <a:tab pos="517525" algn="l"/>
                          <a:tab pos="953135" algn="l"/>
                          <a:tab pos="1851660" algn="l"/>
                          <a:tab pos="23787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Бұл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	полицияда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	сотта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ct val="95800"/>
                        </a:lnSpc>
                        <a:spcBef>
                          <a:spcPts val="15"/>
                        </a:spcBef>
                        <a:tabLst>
                          <a:tab pos="657225" algn="l"/>
                          <a:tab pos="687705" algn="l"/>
                          <a:tab pos="736600" algn="l"/>
                          <a:tab pos="846455" algn="l"/>
                          <a:tab pos="1146175" algn="l"/>
                          <a:tab pos="1169035" algn="l"/>
                          <a:tab pos="1190625" algn="l"/>
                          <a:tab pos="1345565" algn="l"/>
                          <a:tab pos="1455420" algn="l"/>
                          <a:tab pos="1519555" algn="l"/>
                          <a:tab pos="1604645" algn="l"/>
                          <a:tab pos="1912620" algn="l"/>
                          <a:tab pos="2006600" algn="l"/>
                          <a:tab pos="2089150" algn="l"/>
                          <a:tab pos="2124075" algn="l"/>
                          <a:tab pos="2247265" algn="l"/>
                          <a:tab pos="234505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		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ин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		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ру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	түрл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органдар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органдарда қарастырады.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Курс студенттердің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инновациялық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кәсіпкерлік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құзіреттерін,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топта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жұмыс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	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дамытуға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көмектесу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үшін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жасалынған.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Оқу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бағдарламасы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идеяларды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іздеуден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тап,			өн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тартап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процесін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қамтиды.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5"/>
                        </a:lnSpc>
                        <a:tabLst>
                          <a:tab pos="93853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Адам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құқықтарын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5880">
                        <a:lnSpc>
                          <a:spcPct val="95700"/>
                        </a:lnSpc>
                        <a:spcBef>
                          <a:spcPts val="35"/>
                        </a:spcBef>
                        <a:tabLst>
                          <a:tab pos="129794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қорғаудың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теориялық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аспектілері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бойынша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білімін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қолданады;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Адам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құқықтарын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қорғаудың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жаңа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әдістерін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қолдана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біледі;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Құқық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қорғау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органдарында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0325">
                        <a:lnSpc>
                          <a:spcPts val="1390"/>
                        </a:lnSpc>
                        <a:spcBef>
                          <a:spcPts val="15"/>
                        </a:spcBef>
                        <a:tabLst>
                          <a:tab pos="129794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тал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дағдыларын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меңгереді.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63085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93065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 marR="61594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Қазақстан Республикасының заңнамасы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бойынша 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кәмелетке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толмағандардың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құқықтық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мәртебесі,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олардың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785">
                        <a:lnSpc>
                          <a:spcPct val="95700"/>
                        </a:lnSpc>
                        <a:spcBef>
                          <a:spcPts val="3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отбасылық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сипаты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азаматтық, еңбек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тұрғын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үй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құқықтарының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бұзылуы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жайында,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қылмыстың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алдын-алуды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құқықтық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реттеу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кәмелетке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толмағандардың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жалпы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кәсіптік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құзыреті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шегінде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ескерту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туралы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теориялық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білімдердің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негізгі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мәселелерін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сипаттайды.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23215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бойынша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ғылыми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арнайы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әдебиеттер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бойынша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18110">
                        <a:lnSpc>
                          <a:spcPct val="959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білімдерін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қолданады;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Пәнге сәйкес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оқу және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ғылыми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әдебиеттерді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таба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біледі;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қолданыстағы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заңнаманы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шарлау 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ювеналдық құқық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саласындағы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қатынастарға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нормаларын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дұрыс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түсіндіреді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қолданады;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Анықтамалық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құқықтық жүйелерден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ақпарат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алу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дағдыларын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меңгереді;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Көпшілікке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сөйлей алады; құқықтық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нормаларды талдайды;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құқықтық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мәтінді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қазақ,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6615" y="719581"/>
          <a:ext cx="6851650" cy="9561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1170940"/>
                <a:gridCol w="719455"/>
                <a:gridCol w="2793364"/>
                <a:gridCol w="1798954"/>
              </a:tblGrid>
              <a:tr h="2880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орыс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тілдерінде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жасай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883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Қылмыстық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8580">
                        <a:lnSpc>
                          <a:spcPct val="95600"/>
                        </a:lnSpc>
                        <a:spcBef>
                          <a:spcPts val="4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қол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сұғушылықты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алдын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алу</a:t>
                      </a:r>
                      <a:r>
                        <a:rPr dirty="0" sz="12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одан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қорғау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Аталған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әлеуетті</a:t>
                      </a:r>
                      <a:r>
                        <a:rPr dirty="0" sz="1200" spc="40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қылмыскерлерді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1594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қайта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әлеуметтендіру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жаңа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қылмыстардың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алдын-алу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мақсатында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мемлекеттік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органдардың,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қоғамдық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ұйымдардың, мемлекеттік органдардың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басқа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тұлғалардың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қылмысты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анықтау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процестеріне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қарсы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тұруға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бағытталған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шаралар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жүйесін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қарастырады.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Қазіргі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уақыттағы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қылмыстық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шабуылдардан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қорғаудың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жаңа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тәсілдерін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түсіндіреді.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Қылмыстық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сұғушылықтың алдын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алу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қорғау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бойынша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мемлекеттік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органдардың қолданатын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шаралар жүйесі туралы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білімін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қолданады;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Қылмыстық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сұғушылықтың алдын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алу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қорғаудың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әдістері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 жаңа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әдістерін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біледі;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Қылмыстық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сұғушылықтың алдын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алу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қорғау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әдістерін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жетілдіру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үшін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ақпаратты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жинау және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талдау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меңгереді.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540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48577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4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Шарттық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азаматтық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құқықтың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негізгі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құралы.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Нарықтық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қатынастарға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26415" algn="l"/>
                          <a:tab pos="1303020" algn="l"/>
                          <a:tab pos="1653539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көшу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жаңа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міндеттемелерді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тудырады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04900" algn="l"/>
                          <a:tab pos="17354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елеулі өзгерістерге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ұшыратады.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Лизинг,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йзин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үл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782955" algn="l"/>
                          <a:tab pos="145605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ты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жаңа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түрлері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пайда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болады.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Бұл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540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жалғаса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береді,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өйткені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міндеттемелер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заңы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экономиканы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құқықтық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реттеудің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ең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тиімді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сенімді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құралдарының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бірі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болып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табылады.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41084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Мәмілелер,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міндеттемелер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7683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шарттар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бойынша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қазіргі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заманғы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заңнаманың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0795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негізгі ережелерін білуді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қолданады;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шарттардың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6830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нақты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түрлерін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оларды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жасау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5722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туындайтын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8671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жағдайларды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талдау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кезінде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Қазақстан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6797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Республикасының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Азаматтық</a:t>
                      </a:r>
                      <a:r>
                        <a:rPr dirty="0" sz="12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кодексінде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667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басқа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да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заңдарда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құқықтық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актілерде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4353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қамтылған</a:t>
                      </a:r>
                      <a:r>
                        <a:rPr dirty="0" sz="12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құқықтық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нормаларды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қолдана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біледі;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Азаматтық-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6615" y="719581"/>
          <a:ext cx="6851650" cy="3875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1170940"/>
                <a:gridCol w="719455"/>
                <a:gridCol w="2793364"/>
                <a:gridCol w="1798954"/>
              </a:tblGrid>
              <a:tr h="707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құқықтық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нормаларды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11125">
                        <a:lnSpc>
                          <a:spcPct val="95800"/>
                        </a:lnSpc>
                        <a:spcBef>
                          <a:spcPts val="1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шарттар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бойынша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нақты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сот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істеріне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қолдану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дағдыларын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меңгереді.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1791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Сот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риторикасы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5"/>
                        </a:lnSpc>
                        <a:tabLst>
                          <a:tab pos="1355090" algn="l"/>
                          <a:tab pos="21812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Риториканың	қазіргі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заманғы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69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751330" algn="l"/>
                          <a:tab pos="22510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тұ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риторика негізіндегі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қарым-қатынастың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мәні,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тиімді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қарым-қатынас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құралы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ретінде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сөйлеу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идеясын,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сенімді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сөйлеу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кезінде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қолданылатын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заманауи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технологиялар,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сөйлеу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мәдениетінің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негізі,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сондай-ақ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сөйлеу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мәдениетінің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түрлі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аспектілерді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(нормативтік,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коммуникативтік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этикалық)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сот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риторикасын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қарастырады.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Полемикалық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шеберлік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72390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негіздері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сөйлеуді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дәлелдеу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ережелері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бойынша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білімдерін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қолданады;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сөйлеу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дәлдігі,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сөйлеу</a:t>
                      </a:r>
                      <a:r>
                        <a:rPr dirty="0" sz="12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тазалығы,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сөйлеудің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дұрыстығы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мәнерлілігі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02870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позициясынан құқықтық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сөйлеу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1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коммуникациясын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23189">
                        <a:lnSpc>
                          <a:spcPct val="95900"/>
                        </a:lnSpc>
                        <a:spcBef>
                          <a:spcPts val="1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жүзеге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асыра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біледі;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сөйлеу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мәдениетінің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нормативтік аспектісіне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сәйкес ауызша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жазбаша қарым-қатынас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құру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меңгереді.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62445" cy="2309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>
              <a:lnSpc>
                <a:spcPts val="1405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Title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5" b="1">
                <a:latin typeface="Times New Roman"/>
                <a:cs typeface="Times New Roman"/>
              </a:rPr>
              <a:t> Minor: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Human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right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defender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359410">
              <a:lnSpc>
                <a:spcPct val="95900"/>
              </a:lnSpc>
              <a:spcBef>
                <a:spcPts val="20"/>
              </a:spcBef>
            </a:pPr>
            <a:r>
              <a:rPr dirty="0" sz="1200" spc="-5" b="1">
                <a:latin typeface="Times New Roman"/>
                <a:cs typeface="Times New Roman"/>
              </a:rPr>
              <a:t>General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description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(relevance):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As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our </a:t>
            </a:r>
            <a:r>
              <a:rPr dirty="0" sz="1200" spc="-5">
                <a:latin typeface="Times New Roman"/>
                <a:cs typeface="Times New Roman"/>
              </a:rPr>
              <a:t>society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moves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along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path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market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reforms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creation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economic foundations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5">
                <a:latin typeface="Times New Roman"/>
                <a:cs typeface="Times New Roman"/>
              </a:rPr>
              <a:t>truly </a:t>
            </a:r>
            <a:r>
              <a:rPr dirty="0" sz="1200" spc="-5">
                <a:latin typeface="Times New Roman"/>
                <a:cs typeface="Times New Roman"/>
              </a:rPr>
              <a:t>democratic society, </a:t>
            </a:r>
            <a:r>
              <a:rPr dirty="0" sz="1200">
                <a:latin typeface="Times New Roman"/>
                <a:cs typeface="Times New Roman"/>
              </a:rPr>
              <a:t>there </a:t>
            </a:r>
            <a:r>
              <a:rPr dirty="0" sz="1200" spc="-15">
                <a:latin typeface="Times New Roman"/>
                <a:cs typeface="Times New Roman"/>
              </a:rPr>
              <a:t>is </a:t>
            </a:r>
            <a:r>
              <a:rPr dirty="0" sz="1200" spc="5">
                <a:latin typeface="Times New Roman"/>
                <a:cs typeface="Times New Roman"/>
              </a:rPr>
              <a:t>an </a:t>
            </a:r>
            <a:r>
              <a:rPr dirty="0" sz="1200" spc="-5">
                <a:latin typeface="Times New Roman"/>
                <a:cs typeface="Times New Roman"/>
              </a:rPr>
              <a:t>urgent </a:t>
            </a:r>
            <a:r>
              <a:rPr dirty="0" sz="1200" spc="-10">
                <a:latin typeface="Times New Roman"/>
                <a:cs typeface="Times New Roman"/>
              </a:rPr>
              <a:t>need </a:t>
            </a:r>
            <a:r>
              <a:rPr dirty="0" sz="1200" spc="-5">
                <a:latin typeface="Times New Roman"/>
                <a:cs typeface="Times New Roman"/>
              </a:rPr>
              <a:t>not </a:t>
            </a:r>
            <a:r>
              <a:rPr dirty="0" sz="1200" spc="-20">
                <a:latin typeface="Times New Roman"/>
                <a:cs typeface="Times New Roman"/>
              </a:rPr>
              <a:t>just </a:t>
            </a:r>
            <a:r>
              <a:rPr dirty="0" sz="1200">
                <a:latin typeface="Times New Roman"/>
                <a:cs typeface="Times New Roman"/>
              </a:rPr>
              <a:t>for </a:t>
            </a:r>
            <a:r>
              <a:rPr dirty="0" sz="1200" spc="-10">
                <a:latin typeface="Times New Roman"/>
                <a:cs typeface="Times New Roman"/>
              </a:rPr>
              <a:t>lawyers,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but for </a:t>
            </a:r>
            <a:r>
              <a:rPr dirty="0" sz="1200" spc="-5">
                <a:latin typeface="Times New Roman"/>
                <a:cs typeface="Times New Roman"/>
              </a:rPr>
              <a:t>human </a:t>
            </a:r>
            <a:r>
              <a:rPr dirty="0" sz="1200">
                <a:latin typeface="Times New Roman"/>
                <a:cs typeface="Times New Roman"/>
              </a:rPr>
              <a:t>rights </a:t>
            </a:r>
            <a:r>
              <a:rPr dirty="0" sz="1200" spc="-5">
                <a:latin typeface="Times New Roman"/>
                <a:cs typeface="Times New Roman"/>
              </a:rPr>
              <a:t>defenders </a:t>
            </a:r>
            <a:r>
              <a:rPr dirty="0" sz="1200">
                <a:latin typeface="Times New Roman"/>
                <a:cs typeface="Times New Roman"/>
              </a:rPr>
              <a:t>with </a:t>
            </a:r>
            <a:r>
              <a:rPr dirty="0" sz="1200" spc="-5">
                <a:latin typeface="Times New Roman"/>
                <a:cs typeface="Times New Roman"/>
              </a:rPr>
              <a:t>deep specialized knowledge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professional </a:t>
            </a:r>
            <a:r>
              <a:rPr dirty="0" sz="1200">
                <a:latin typeface="Times New Roman"/>
                <a:cs typeface="Times New Roman"/>
              </a:rPr>
              <a:t>environment. </a:t>
            </a:r>
            <a:r>
              <a:rPr dirty="0" sz="1200" spc="-5">
                <a:latin typeface="Times New Roman"/>
                <a:cs typeface="Times New Roman"/>
              </a:rPr>
              <a:t>Improving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human </a:t>
            </a:r>
            <a:r>
              <a:rPr dirty="0" sz="1200">
                <a:latin typeface="Times New Roman"/>
                <a:cs typeface="Times New Roman"/>
              </a:rPr>
              <a:t>rights </a:t>
            </a:r>
            <a:r>
              <a:rPr dirty="0" sz="1200" spc="-10">
                <a:latin typeface="Times New Roman"/>
                <a:cs typeface="Times New Roman"/>
              </a:rPr>
              <a:t>activities,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rapid development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15">
                <a:latin typeface="Times New Roman"/>
                <a:cs typeface="Times New Roman"/>
              </a:rPr>
              <a:t>field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legal </a:t>
            </a:r>
            <a:r>
              <a:rPr dirty="0" sz="1200" spc="-5">
                <a:latin typeface="Times New Roman"/>
                <a:cs typeface="Times New Roman"/>
              </a:rPr>
              <a:t>and consulting </a:t>
            </a:r>
            <a:r>
              <a:rPr dirty="0" sz="1200" spc="-10">
                <a:latin typeface="Times New Roman"/>
                <a:cs typeface="Times New Roman"/>
              </a:rPr>
              <a:t>activities, </a:t>
            </a:r>
            <a:r>
              <a:rPr dirty="0" sz="1200" spc="-5">
                <a:latin typeface="Times New Roman"/>
                <a:cs typeface="Times New Roman"/>
              </a:rPr>
              <a:t>expanding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methods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human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rights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activities</a:t>
            </a:r>
            <a:r>
              <a:rPr dirty="0" sz="1200">
                <a:latin typeface="Times New Roman"/>
                <a:cs typeface="Times New Roman"/>
              </a:rPr>
              <a:t> to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resolve</a:t>
            </a:r>
            <a:r>
              <a:rPr dirty="0" sz="1200" spc="-5">
                <a:latin typeface="Times New Roman"/>
                <a:cs typeface="Times New Roman"/>
              </a:rPr>
              <a:t> legal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disputes,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involving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legal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objects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legal</a:t>
            </a:r>
            <a:r>
              <a:rPr dirty="0" sz="1200" spc="-5">
                <a:latin typeface="Times New Roman"/>
                <a:cs typeface="Times New Roman"/>
              </a:rPr>
              <a:t> circulation,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improving and developing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5">
                <a:latin typeface="Times New Roman"/>
                <a:cs typeface="Times New Roman"/>
              </a:rPr>
              <a:t>law </a:t>
            </a:r>
            <a:r>
              <a:rPr dirty="0" sz="1200" spc="-5">
                <a:latin typeface="Times New Roman"/>
                <a:cs typeface="Times New Roman"/>
              </a:rPr>
              <a:t>enforcement </a:t>
            </a:r>
            <a:r>
              <a:rPr dirty="0" sz="1200" spc="-10">
                <a:latin typeface="Times New Roman"/>
                <a:cs typeface="Times New Roman"/>
              </a:rPr>
              <a:t>system, </a:t>
            </a:r>
            <a:r>
              <a:rPr dirty="0" sz="1200" spc="-5">
                <a:latin typeface="Times New Roman"/>
                <a:cs typeface="Times New Roman"/>
              </a:rPr>
              <a:t>preventing and preventing offenses and criminality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require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from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future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specialists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in-depth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knowledge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area.</a:t>
            </a:r>
            <a:endParaRPr sz="1200">
              <a:latin typeface="Times New Roman"/>
              <a:cs typeface="Times New Roman"/>
            </a:endParaRPr>
          </a:p>
          <a:p>
            <a:pPr marL="12700" indent="359410">
              <a:lnSpc>
                <a:spcPts val="1345"/>
              </a:lnSpc>
            </a:pPr>
            <a:r>
              <a:rPr dirty="0" sz="1200" spc="-5" b="1">
                <a:latin typeface="Times New Roman"/>
                <a:cs typeface="Times New Roman"/>
              </a:rPr>
              <a:t>Purpose:</a:t>
            </a:r>
            <a:r>
              <a:rPr dirty="0" sz="1200" spc="36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High-quality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training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qualified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personnel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with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high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level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of  </a:t>
            </a:r>
            <a:r>
              <a:rPr dirty="0" sz="1200" spc="-10">
                <a:latin typeface="Times New Roman"/>
                <a:cs typeface="Times New Roman"/>
              </a:rPr>
              <a:t>legal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culture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legal</a:t>
            </a:r>
            <a:endParaRPr sz="1200">
              <a:latin typeface="Times New Roman"/>
              <a:cs typeface="Times New Roman"/>
            </a:endParaRPr>
          </a:p>
          <a:p>
            <a:pPr marL="12700" marR="7620">
              <a:lnSpc>
                <a:spcPts val="1370"/>
              </a:lnSpc>
              <a:spcBef>
                <a:spcPts val="80"/>
              </a:spcBef>
            </a:pPr>
            <a:r>
              <a:rPr dirty="0" sz="1200" spc="-10">
                <a:latin typeface="Times New Roman"/>
                <a:cs typeface="Times New Roman"/>
              </a:rPr>
              <a:t>awareness,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fundamental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knowledge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professional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competencies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development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implementation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legal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norms,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ensuring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rule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law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order,</a:t>
            </a:r>
            <a:r>
              <a:rPr dirty="0" sz="1200" spc="-5">
                <a:latin typeface="Times New Roman"/>
                <a:cs typeface="Times New Roman"/>
              </a:rPr>
              <a:t> legal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training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education.</a:t>
            </a:r>
            <a:endParaRPr sz="1200">
              <a:latin typeface="Times New Roman"/>
              <a:cs typeface="Times New Roman"/>
            </a:endParaRPr>
          </a:p>
          <a:p>
            <a:pPr marL="372110">
              <a:lnSpc>
                <a:spcPts val="1320"/>
              </a:lnSpc>
            </a:pPr>
            <a:r>
              <a:rPr dirty="0" sz="1200" spc="-5" b="1">
                <a:latin typeface="Times New Roman"/>
                <a:cs typeface="Times New Roman"/>
              </a:rPr>
              <a:t>Language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 </a:t>
            </a:r>
            <a:r>
              <a:rPr dirty="0" sz="1200" spc="-5" b="1">
                <a:latin typeface="Times New Roman"/>
                <a:cs typeface="Times New Roman"/>
              </a:rPr>
              <a:t>teaching: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Kazakh,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English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Russian</a:t>
            </a:r>
            <a:endParaRPr sz="1200">
              <a:latin typeface="Times New Roman"/>
              <a:cs typeface="Times New Roman"/>
            </a:endParaRPr>
          </a:p>
          <a:p>
            <a:pPr marL="372110">
              <a:lnSpc>
                <a:spcPts val="1405"/>
              </a:lnSpc>
            </a:pPr>
            <a:r>
              <a:rPr dirty="0" sz="1200" spc="-5" b="1">
                <a:latin typeface="Times New Roman"/>
                <a:cs typeface="Times New Roman"/>
              </a:rPr>
              <a:t>Volume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credits: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5175" y="3173856"/>
          <a:ext cx="6763384" cy="7043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780"/>
                <a:gridCol w="1262380"/>
                <a:gridCol w="719455"/>
                <a:gridCol w="2609850"/>
                <a:gridCol w="1890395"/>
              </a:tblGrid>
              <a:tr h="533628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2580" marR="229870" indent="-85725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Name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34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Number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39700" marR="131445" indent="4445">
                        <a:lnSpc>
                          <a:spcPts val="1370"/>
                        </a:lnSpc>
                        <a:spcBef>
                          <a:spcPts val="1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cre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9790" marR="220345" indent="-634365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Brief description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 the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(30-50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words)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outcomes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9102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49860">
                        <a:lnSpc>
                          <a:spcPts val="1370"/>
                        </a:lnSpc>
                        <a:spcBef>
                          <a:spcPts val="1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Methodology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protection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4160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rights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police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courts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4">
                        <a:lnSpc>
                          <a:spcPts val="1370"/>
                        </a:lnSpc>
                        <a:spcBef>
                          <a:spcPts val="1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discipline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examines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modern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innovative</a:t>
                      </a:r>
                      <a:r>
                        <a:rPr dirty="0" sz="1200" spc="4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legal</a:t>
                      </a:r>
                      <a:r>
                        <a:rPr dirty="0" sz="1200" spc="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methodology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40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protection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rights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police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courts.</a:t>
                      </a:r>
                      <a:r>
                        <a:rPr dirty="0" sz="1200" spc="3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student</a:t>
                      </a:r>
                      <a:r>
                        <a:rPr dirty="0" sz="1200" spc="40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will</a:t>
                      </a:r>
                      <a:r>
                        <a:rPr dirty="0" sz="120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consider</a:t>
                      </a:r>
                      <a:r>
                        <a:rPr dirty="0" sz="1200" spc="4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features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types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implementation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protection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rights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540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389890" algn="l"/>
                          <a:tab pos="779145" algn="l"/>
                          <a:tab pos="1476375" algn="l"/>
                          <a:tab pos="2317115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authorities.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055">
                        <a:lnSpc>
                          <a:spcPts val="1370"/>
                        </a:lnSpc>
                        <a:spcBef>
                          <a:spcPts val="10"/>
                        </a:spcBef>
                        <a:tabLst>
                          <a:tab pos="734060" algn="l"/>
                          <a:tab pos="1693545" algn="l"/>
                        </a:tabLst>
                      </a:pP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ly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dge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theoretical</a:t>
                      </a:r>
                      <a:r>
                        <a:rPr dirty="0" sz="1200" spc="5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aspects 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protection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human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rights;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52475" algn="l"/>
                          <a:tab pos="1157605" algn="l"/>
                          <a:tab pos="1693545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human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rights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protection;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37565" algn="l"/>
                          <a:tab pos="1336675" algn="l"/>
                          <a:tab pos="1604645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analyzing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tabLst>
                          <a:tab pos="989330" algn="l"/>
                          <a:tab pos="13671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bodies.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1144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Juvenile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law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4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Describes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main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issues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theoretical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about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foundations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596900" algn="l"/>
                          <a:tab pos="1178560" algn="l"/>
                          <a:tab pos="1540510" algn="l"/>
                          <a:tab pos="2192655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min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u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Kazakhstani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legislation,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specifics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family,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civil,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labor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housing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rights,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legal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regulation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prevention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17855" algn="l"/>
                          <a:tab pos="970915" algn="l"/>
                          <a:tab pos="1802130" algn="l"/>
                          <a:tab pos="2091689" algn="l"/>
                        </a:tabLst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delinquency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neglect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minors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6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competence.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8702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Apply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knowledge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scientific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specialized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6891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literature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discipline;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find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relevant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5907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educational and scientific </a:t>
                      </a:r>
                      <a:r>
                        <a:rPr dirty="0" sz="1200" spc="-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literature;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navigate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8318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current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legislation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correctly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interpret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apply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5176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rules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law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relations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field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juvenile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law;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4414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Possess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obtaining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from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9144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reference and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legal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systems;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public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speaking;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analysis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95250">
                        <a:lnSpc>
                          <a:spcPts val="137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legal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norms;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drafting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legal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text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Russian.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3067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0033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Prevention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protection</a:t>
                      </a:r>
                      <a:r>
                        <a:rPr dirty="0" sz="12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against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7241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criminal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discipline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examines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measures</a:t>
                      </a:r>
                      <a:r>
                        <a:rPr dirty="0" sz="12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taken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state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bodies,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public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organizations,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government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officials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persons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aimed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counteracting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crime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determination,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aim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resocialization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potential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criminals,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preventing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commission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dirty="0" sz="1200" spc="5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crimes.</a:t>
                      </a:r>
                      <a:r>
                        <a:rPr dirty="0" sz="1200" spc="5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Explains</a:t>
                      </a:r>
                      <a:r>
                        <a:rPr dirty="0" sz="1200" spc="5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dirty="0" sz="1200" spc="5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ways</a:t>
                      </a:r>
                      <a:r>
                        <a:rPr dirty="0" sz="1200" spc="5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145540" algn="l"/>
                          <a:tab pos="203835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encroachments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period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time.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4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Apply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knowledge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about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measures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taken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8986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state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bodies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prevent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protect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against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criminal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0129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encroachments; Be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able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new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1683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types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prevent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protect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against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criminal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3081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encroachments;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Possess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collecting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analyzing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65175" y="719581"/>
          <a:ext cx="6763384" cy="616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780"/>
                <a:gridCol w="1262380"/>
                <a:gridCol w="719455"/>
                <a:gridCol w="2609850"/>
                <a:gridCol w="1890395"/>
              </a:tblGrid>
              <a:tr h="707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improve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47650">
                        <a:lnSpc>
                          <a:spcPct val="95800"/>
                        </a:lnSpc>
                        <a:spcBef>
                          <a:spcPts val="1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prevention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protection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against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criminal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encroachments.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1272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Contract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law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Contract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law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central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instrument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0325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civil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law.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transition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market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relations gives rise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obligations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subject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significant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changes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previously existing ones. New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types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contracts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appear,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such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leasing,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franchising,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trust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management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property,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etc.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process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will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continue, since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law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obligations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one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most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effective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and reliable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instruments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legal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regulation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economy.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ct val="95900"/>
                        </a:lnSpc>
                        <a:spcBef>
                          <a:spcPts val="1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provisions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modern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legislation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transactions,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obligations and contracts;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apply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legal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norms contained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Civil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Code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Republic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laws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legal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acts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analysis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specific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types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contracts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situations that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arise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during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conclusion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execution;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Possess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applying civil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law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norms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contracts to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specific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court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cases.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7028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Judicial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rhetoric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Considers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ideas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about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rhetoric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690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aggregate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all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its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components,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essence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communication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underlying rhetoric,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give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idea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speech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instrument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effective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communication,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used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public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persuasive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speech,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basics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speech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culture,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well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various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aspects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speech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culture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(normative,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communicative and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ethical)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judicial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rhetoric.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83185">
                        <a:lnSpc>
                          <a:spcPct val="95800"/>
                        </a:lnSpc>
                        <a:spcBef>
                          <a:spcPts val="3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basics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polemical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skill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rules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argumentation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speech;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able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carry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out legal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speech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communication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from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position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speech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accuracy,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speech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purity,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correctness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expressiveness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speech; possess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skills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building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oral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written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communication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accordance with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normative aspect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speech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culture.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66890" cy="3013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>
              <a:lnSpc>
                <a:spcPts val="1405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Название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Minor: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Цифровые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инновационные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технологии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359410">
              <a:lnSpc>
                <a:spcPct val="95900"/>
              </a:lnSpc>
              <a:spcBef>
                <a:spcPts val="20"/>
              </a:spcBef>
            </a:pPr>
            <a:r>
              <a:rPr dirty="0" sz="1200" spc="-10" b="1">
                <a:latin typeface="Times New Roman"/>
                <a:cs typeface="Times New Roman"/>
              </a:rPr>
              <a:t>Общее</a:t>
            </a:r>
            <a:r>
              <a:rPr dirty="0" sz="1200" spc="-5" b="1">
                <a:latin typeface="Times New Roman"/>
                <a:cs typeface="Times New Roman"/>
              </a:rPr>
              <a:t> описание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(актуальность):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актуальность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программы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Minor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цифровые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инновационные </a:t>
            </a:r>
            <a:r>
              <a:rPr dirty="0" sz="1200">
                <a:latin typeface="Times New Roman"/>
                <a:cs typeface="Times New Roman"/>
              </a:rPr>
              <a:t> технологии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предполагают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использование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оцифрованных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материалов</a:t>
            </a:r>
            <a:r>
              <a:rPr dirty="0" sz="1200">
                <a:latin typeface="Times New Roman"/>
                <a:cs typeface="Times New Roman"/>
              </a:rPr>
              <a:t> 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материалов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цифрового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происхождения.</a:t>
            </a:r>
            <a:r>
              <a:rPr dirty="0" sz="1200">
                <a:latin typeface="Times New Roman"/>
                <a:cs typeface="Times New Roman"/>
              </a:rPr>
              <a:t> Новые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возможности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для</a:t>
            </a:r>
            <a:r>
              <a:rPr dirty="0" sz="1200" spc="-5">
                <a:latin typeface="Times New Roman"/>
                <a:cs typeface="Times New Roman"/>
              </a:rPr>
              <a:t> сбора</a:t>
            </a:r>
            <a:r>
              <a:rPr dirty="0" sz="1200">
                <a:latin typeface="Times New Roman"/>
                <a:cs typeface="Times New Roman"/>
              </a:rPr>
              <a:t> 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визуализации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данных,</a:t>
            </a:r>
            <a:r>
              <a:rPr dirty="0" sz="1200" spc="-5">
                <a:latin typeface="Times New Roman"/>
                <a:cs typeface="Times New Roman"/>
              </a:rPr>
              <a:t> информационного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поиска,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интеллектуального анализа </a:t>
            </a:r>
            <a:r>
              <a:rPr dirty="0" sz="1200" spc="-10">
                <a:latin typeface="Times New Roman"/>
                <a:cs typeface="Times New Roman"/>
              </a:rPr>
              <a:t>данных, </a:t>
            </a:r>
            <a:r>
              <a:rPr dirty="0" sz="1200">
                <a:latin typeface="Times New Roman"/>
                <a:cs typeface="Times New Roman"/>
              </a:rPr>
              <a:t>а </a:t>
            </a:r>
            <a:r>
              <a:rPr dirty="0" sz="1200" spc="-5">
                <a:latin typeface="Times New Roman"/>
                <a:cs typeface="Times New Roman"/>
              </a:rPr>
              <a:t>также применения статистического анализа, владение навыками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умениями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исследовательской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деятельности.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Подготовка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написания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научной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статьи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до</a:t>
            </a:r>
            <a:r>
              <a:rPr dirty="0" sz="1200" spc="5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написания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научной работы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ее публичной защиты. Использование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5">
                <a:latin typeface="Times New Roman"/>
                <a:cs typeface="Times New Roman"/>
              </a:rPr>
              <a:t>учебном процессе электронных </a:t>
            </a:r>
            <a:r>
              <a:rPr dirty="0" sz="1200">
                <a:latin typeface="Times New Roman"/>
                <a:cs typeface="Times New Roman"/>
              </a:rPr>
              <a:t>курсов 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коллективного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создания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электронных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документов.</a:t>
            </a:r>
            <a:endParaRPr sz="1200">
              <a:latin typeface="Times New Roman"/>
              <a:cs typeface="Times New Roman"/>
            </a:endParaRPr>
          </a:p>
          <a:p>
            <a:pPr algn="just" marL="12700" indent="359410">
              <a:lnSpc>
                <a:spcPts val="1345"/>
              </a:lnSpc>
            </a:pP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практической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части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курса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студенты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знакомятся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графическими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редакторами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Adobe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Photoshop,</a:t>
            </a:r>
            <a:endParaRPr sz="1200">
              <a:latin typeface="Times New Roman"/>
              <a:cs typeface="Times New Roman"/>
            </a:endParaRPr>
          </a:p>
          <a:p>
            <a:pPr algn="just" marL="12700" marR="13335">
              <a:lnSpc>
                <a:spcPct val="95900"/>
              </a:lnSpc>
              <a:spcBef>
                <a:spcPts val="35"/>
              </a:spcBef>
            </a:pPr>
            <a:r>
              <a:rPr dirty="0" sz="1200">
                <a:latin typeface="Times New Roman"/>
                <a:cs typeface="Times New Roman"/>
              </a:rPr>
              <a:t>Corel </a:t>
            </a:r>
            <a:r>
              <a:rPr dirty="0" sz="1200" spc="-5">
                <a:latin typeface="Times New Roman"/>
                <a:cs typeface="Times New Roman"/>
              </a:rPr>
              <a:t>Draw, 3Dsmax, AutoCAD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ArchiCAD. </a:t>
            </a:r>
            <a:r>
              <a:rPr dirty="0" sz="1200">
                <a:latin typeface="Times New Roman"/>
                <a:cs typeface="Times New Roman"/>
              </a:rPr>
              <a:t>Знания, </a:t>
            </a:r>
            <a:r>
              <a:rPr dirty="0" sz="1200" spc="-5">
                <a:latin typeface="Times New Roman"/>
                <a:cs typeface="Times New Roman"/>
              </a:rPr>
              <a:t>полученные </a:t>
            </a:r>
            <a:r>
              <a:rPr dirty="0" sz="1200">
                <a:latin typeface="Times New Roman"/>
                <a:cs typeface="Times New Roman"/>
              </a:rPr>
              <a:t>при </a:t>
            </a:r>
            <a:r>
              <a:rPr dirty="0" sz="1200" spc="-10">
                <a:latin typeface="Times New Roman"/>
                <a:cs typeface="Times New Roman"/>
              </a:rPr>
              <a:t>изучении </a:t>
            </a:r>
            <a:r>
              <a:rPr dirty="0" sz="1200" spc="-5">
                <a:latin typeface="Times New Roman"/>
                <a:cs typeface="Times New Roman"/>
              </a:rPr>
              <a:t>курса студенты </a:t>
            </a:r>
            <a:r>
              <a:rPr dirty="0" sz="1200" spc="-15">
                <a:latin typeface="Times New Roman"/>
                <a:cs typeface="Times New Roman"/>
              </a:rPr>
              <a:t>могут 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использовать </a:t>
            </a:r>
            <a:r>
              <a:rPr dirty="0" sz="1200">
                <a:latin typeface="Times New Roman"/>
                <a:cs typeface="Times New Roman"/>
              </a:rPr>
              <a:t>при </a:t>
            </a:r>
            <a:r>
              <a:rPr dirty="0" sz="1200" spc="-10">
                <a:latin typeface="Times New Roman"/>
                <a:cs typeface="Times New Roman"/>
              </a:rPr>
              <a:t>создании </a:t>
            </a:r>
            <a:r>
              <a:rPr dirty="0" sz="1200" spc="-5">
                <a:latin typeface="Times New Roman"/>
                <a:cs typeface="Times New Roman"/>
              </a:rPr>
              <a:t>web </a:t>
            </a:r>
            <a:r>
              <a:rPr dirty="0" sz="1200">
                <a:latin typeface="Times New Roman"/>
                <a:cs typeface="Times New Roman"/>
              </a:rPr>
              <a:t>сайтов, </a:t>
            </a:r>
            <a:r>
              <a:rPr dirty="0" sz="1200" spc="-5">
                <a:latin typeface="Times New Roman"/>
                <a:cs typeface="Times New Roman"/>
              </a:rPr>
              <a:t>рекламной </a:t>
            </a:r>
            <a:r>
              <a:rPr dirty="0" sz="1200" spc="-10">
                <a:latin typeface="Times New Roman"/>
                <a:cs typeface="Times New Roman"/>
              </a:rPr>
              <a:t>продукции, для </a:t>
            </a:r>
            <a:r>
              <a:rPr dirty="0" sz="1200" spc="-5">
                <a:latin typeface="Times New Roman"/>
                <a:cs typeface="Times New Roman"/>
              </a:rPr>
              <a:t>визуализации научных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5">
                <a:latin typeface="Times New Roman"/>
                <a:cs typeface="Times New Roman"/>
              </a:rPr>
              <a:t>прикладных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исследований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-5">
                <a:latin typeface="Times New Roman"/>
                <a:cs typeface="Times New Roman"/>
              </a:rPr>
              <a:t> различных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областях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знаний.</a:t>
            </a:r>
            <a:endParaRPr sz="1200">
              <a:latin typeface="Times New Roman"/>
              <a:cs typeface="Times New Roman"/>
            </a:endParaRPr>
          </a:p>
          <a:p>
            <a:pPr algn="just" marL="12700" indent="359410">
              <a:lnSpc>
                <a:spcPts val="1345"/>
              </a:lnSpc>
            </a:pPr>
            <a:r>
              <a:rPr dirty="0" sz="1200" b="1">
                <a:latin typeface="Times New Roman"/>
                <a:cs typeface="Times New Roman"/>
              </a:rPr>
              <a:t>Цель:  </a:t>
            </a:r>
            <a:r>
              <a:rPr dirty="0" sz="1200" spc="19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Формирование</a:t>
            </a:r>
            <a:r>
              <a:rPr dirty="0" sz="1200" spc="7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профессиональной</a:t>
            </a:r>
            <a:r>
              <a:rPr dirty="0" sz="1200" spc="7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деятельности</a:t>
            </a:r>
            <a:r>
              <a:rPr dirty="0" sz="1200" spc="7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различных  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видов  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информационно-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70"/>
              </a:lnSpc>
              <a:spcBef>
                <a:spcPts val="80"/>
              </a:spcBef>
            </a:pPr>
            <a:r>
              <a:rPr dirty="0" sz="1200" spc="-5">
                <a:latin typeface="Times New Roman"/>
                <a:cs typeface="Times New Roman"/>
              </a:rPr>
              <a:t>коммуникационных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технологий: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интернет-ресурсы,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цифровые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анимационные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технологии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обеспечивающих конкурентоспособность выпускников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рынке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труда.</a:t>
            </a:r>
            <a:endParaRPr sz="1200">
              <a:latin typeface="Times New Roman"/>
              <a:cs typeface="Times New Roman"/>
            </a:endParaRPr>
          </a:p>
          <a:p>
            <a:pPr algn="just" marL="372110" marR="3097530">
              <a:lnSpc>
                <a:spcPts val="1370"/>
              </a:lnSpc>
              <a:spcBef>
                <a:spcPts val="45"/>
              </a:spcBef>
            </a:pPr>
            <a:r>
              <a:rPr dirty="0" sz="1200" spc="-5" b="1">
                <a:latin typeface="Times New Roman"/>
                <a:cs typeface="Times New Roman"/>
              </a:rPr>
              <a:t>Язык обучения: </a:t>
            </a:r>
            <a:r>
              <a:rPr dirty="0" sz="1200" spc="-10" b="1">
                <a:latin typeface="Times New Roman"/>
                <a:cs typeface="Times New Roman"/>
              </a:rPr>
              <a:t>казахский, </a:t>
            </a:r>
            <a:r>
              <a:rPr dirty="0" sz="1200" spc="-5" b="1">
                <a:latin typeface="Times New Roman"/>
                <a:cs typeface="Times New Roman"/>
              </a:rPr>
              <a:t>английский, русский </a:t>
            </a:r>
            <a:r>
              <a:rPr dirty="0" sz="1200" spc="-28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Объём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кредитов: </a:t>
            </a:r>
            <a:r>
              <a:rPr dirty="0" sz="1200" b="1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5175" y="3875278"/>
          <a:ext cx="6763384" cy="6341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780"/>
                <a:gridCol w="1350645"/>
                <a:gridCol w="631189"/>
                <a:gridCol w="2521585"/>
                <a:gridCol w="1979295"/>
              </a:tblGrid>
              <a:tr h="533400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51460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нование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Колл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79375">
                        <a:lnSpc>
                          <a:spcPts val="1370"/>
                        </a:lnSpc>
                        <a:spcBef>
                          <a:spcPts val="1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вр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ит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Краткое описание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7785">
                        <a:lnSpc>
                          <a:spcPts val="1390"/>
                        </a:lnSpc>
                        <a:spcBef>
                          <a:spcPts val="1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Формируемые результаты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обучения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436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40449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написания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9657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научных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604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010919" algn="l"/>
                          <a:tab pos="1209675" algn="l"/>
                          <a:tab pos="20891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тент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17056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ть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дг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студентов</a:t>
                      </a:r>
                      <a:r>
                        <a:rPr dirty="0" sz="1200" spc="3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активному</a:t>
                      </a:r>
                      <a:r>
                        <a:rPr dirty="0" sz="1200" spc="3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участию</a:t>
                      </a:r>
                      <a:r>
                        <a:rPr dirty="0" sz="1200" spc="3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43965" algn="l"/>
                          <a:tab pos="132778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интелл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льн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97560" algn="l"/>
                          <a:tab pos="1544320" algn="l"/>
                          <a:tab pos="1579880" algn="l"/>
                          <a:tab pos="1799589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	и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тель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ятель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06450" algn="l"/>
                          <a:tab pos="1421765" algn="l"/>
                          <a:tab pos="17691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начиная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подготовки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написания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тат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350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научной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работы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вплоть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публичной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защиты,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связи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40080" algn="l"/>
                          <a:tab pos="169735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с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	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финансирования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различных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научно-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исследовательских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проектов.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905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819150" algn="l"/>
                          <a:tab pos="11664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Знать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современные модели,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и	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8419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623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управления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базами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данных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информационных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895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Разработка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26084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курсов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Дисциплина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направлена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325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489710" algn="l"/>
                          <a:tab pos="1629410" algn="l"/>
                          <a:tab pos="22942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изучение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методов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подготовки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использования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учебном процессе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электронных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курсов;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технологиям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коллективного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создания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	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ьз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  электронных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документов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аудио-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ов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их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применения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учебном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процессе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научных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исследованиях.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Знать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современные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модели,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58419">
                        <a:lnSpc>
                          <a:spcPct val="95600"/>
                        </a:lnSpc>
                        <a:spcBef>
                          <a:spcPts val="40"/>
                        </a:spcBef>
                        <a:tabLst>
                          <a:tab pos="86233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методы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управления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базами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данных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п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информационных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8811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Цифровые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03530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технологии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Знакомит  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студента</a:t>
                      </a:r>
                      <a:r>
                        <a:rPr dirty="0" sz="1200" spc="7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основными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960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50177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необходимыми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реализации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проектов 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различных направлениях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дизайна.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Формирует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начальные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пользования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прикладными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программами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в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растровой,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векторной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3D-графики;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анимации;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Анализировать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055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751840" algn="l"/>
                          <a:tab pos="1099185" algn="l"/>
                          <a:tab pos="1424940" algn="l"/>
                          <a:tab pos="1461770" algn="l"/>
                          <a:tab pos="18300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собственный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зарубежный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внедрения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в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предметных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областях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65175" y="719581"/>
          <a:ext cx="6763384" cy="4582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780"/>
                <a:gridCol w="1350645"/>
                <a:gridCol w="631189"/>
                <a:gridCol w="2521585"/>
                <a:gridCol w="1979295"/>
              </a:tblGrid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  <a:tabLst>
                          <a:tab pos="685800" algn="l"/>
                          <a:tab pos="960119" algn="l"/>
                          <a:tab pos="218186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видео-	и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аудио-монтажа;	веб-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ts val="1370"/>
                        </a:lnSpc>
                        <a:spcBef>
                          <a:spcPts val="40"/>
                        </a:spcBef>
                        <a:tabLst>
                          <a:tab pos="132143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ния,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нта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графики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  <a:tabLst>
                          <a:tab pos="183070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проектировании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219710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разработке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информационных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систем.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3066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78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2026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компьютерная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6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графика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223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902335" algn="l"/>
                          <a:tab pos="1182370" algn="l"/>
                          <a:tab pos="1904364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на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ние	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методов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приемов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проекционного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34390" algn="l"/>
                          <a:tab pos="1285240" algn="l"/>
                          <a:tab pos="156210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ния;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  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78890" algn="l"/>
                          <a:tab pos="1409700" algn="l"/>
                          <a:tab pos="1659255" algn="l"/>
                          <a:tab pos="1991995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и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  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пр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358265" algn="l"/>
                          <a:tab pos="1803400" algn="l"/>
                          <a:tab pos="2369185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ния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й,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их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ний	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350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46125" algn="l"/>
                          <a:tab pos="989965" algn="l"/>
                          <a:tab pos="180022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правил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вычерчивания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технических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	с	п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ью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AutoCad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ArchiCad.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286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Анализировать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собственный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зарубежный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905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751840" algn="l"/>
                          <a:tab pos="1830070" algn="l"/>
                        </a:tabLst>
                      </a:pP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внедрения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32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424940" algn="l"/>
                          <a:tab pos="183959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	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099185" algn="l"/>
                          <a:tab pos="146177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в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предметных</a:t>
                      </a:r>
                      <a:r>
                        <a:rPr dirty="0" sz="1200" spc="5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областях</a:t>
                      </a:r>
                      <a:r>
                        <a:rPr dirty="0" sz="1200" spc="6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83070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нии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разработке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информационных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985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Моделирование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3D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Рассматривает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современной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2865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трехмерной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графики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анимации,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освоение ими принципов работы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основ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моделирования.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Важной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задачей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освоения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дисциплины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является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получение твердых знаний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приобретение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навыков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использованию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200" spc="-5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новых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>
                        <a:lnSpc>
                          <a:spcPts val="1345"/>
                        </a:lnSpc>
                      </a:pPr>
                      <a:r>
                        <a:rPr dirty="0" u="sng" sz="120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технологий</a:t>
                      </a:r>
                      <a:r>
                        <a:rPr dirty="0" sz="1200" spc="-15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  <a:hlinkClick r:id="rId2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сбора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обработки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6040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192532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тран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создания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трехмерных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объектов.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Анализировать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58419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751840" algn="l"/>
                          <a:tab pos="1099185" algn="l"/>
                          <a:tab pos="1426845" algn="l"/>
                          <a:tab pos="1461770" algn="l"/>
                          <a:tab pos="183007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собственный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зарубежный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	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внедрения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ин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я	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	в	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предметных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областях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нии		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разработке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информационных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систем.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1641"/>
            <a:ext cx="6868795" cy="3016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>
              <a:lnSpc>
                <a:spcPts val="1415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Minor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аталуы: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Цифрлық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инновациялық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технологиялар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359410">
              <a:lnSpc>
                <a:spcPct val="95900"/>
              </a:lnSpc>
              <a:spcBef>
                <a:spcPts val="35"/>
              </a:spcBef>
            </a:pPr>
            <a:r>
              <a:rPr dirty="0" sz="1200" b="1">
                <a:latin typeface="Times New Roman"/>
                <a:cs typeface="Times New Roman"/>
              </a:rPr>
              <a:t>Жалпы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сипаттамасы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(өзектілігі):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Minor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бағдарламасының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өзектілігі</a:t>
            </a:r>
            <a:r>
              <a:rPr dirty="0" sz="1200" spc="-5">
                <a:latin typeface="Times New Roman"/>
                <a:cs typeface="Times New Roman"/>
              </a:rPr>
              <a:t> цифрлық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инновациялық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технологиялар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цифрландырылған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материалдар</a:t>
            </a:r>
            <a:r>
              <a:rPr dirty="0" sz="1200">
                <a:latin typeface="Times New Roman"/>
                <a:cs typeface="Times New Roman"/>
              </a:rPr>
              <a:t> мен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цифрлы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материалдарды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пайдалануды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болжайды.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Деректерді </a:t>
            </a:r>
            <a:r>
              <a:rPr dirty="0" sz="1200">
                <a:latin typeface="Times New Roman"/>
                <a:cs typeface="Times New Roman"/>
              </a:rPr>
              <a:t>жинау және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визуализациялау,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ақпараттық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іздеу,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деректерді </a:t>
            </a:r>
            <a:r>
              <a:rPr dirty="0" sz="1200" spc="-5">
                <a:latin typeface="Times New Roman"/>
                <a:cs typeface="Times New Roman"/>
              </a:rPr>
              <a:t>зияткерлік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талдау,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сондай-ақ 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статистикалық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талдауды</a:t>
            </a:r>
            <a:r>
              <a:rPr dirty="0" sz="1200">
                <a:latin typeface="Times New Roman"/>
                <a:cs typeface="Times New Roman"/>
              </a:rPr>
              <a:t> қолдану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үшін</a:t>
            </a:r>
            <a:r>
              <a:rPr dirty="0" sz="1200">
                <a:latin typeface="Times New Roman"/>
                <a:cs typeface="Times New Roman"/>
              </a:rPr>
              <a:t> жаңа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мүмкіндіктер,</a:t>
            </a:r>
            <a:r>
              <a:rPr dirty="0" sz="1200">
                <a:latin typeface="Times New Roman"/>
                <a:cs typeface="Times New Roman"/>
              </a:rPr>
              <a:t> зерттеу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қызметінің</a:t>
            </a:r>
            <a:r>
              <a:rPr dirty="0" sz="1200" spc="-5">
                <a:latin typeface="Times New Roman"/>
                <a:cs typeface="Times New Roman"/>
              </a:rPr>
              <a:t> дағдылары</a:t>
            </a:r>
            <a:r>
              <a:rPr dirty="0" sz="1200">
                <a:latin typeface="Times New Roman"/>
                <a:cs typeface="Times New Roman"/>
              </a:rPr>
              <a:t> мен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іскерліктерін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меңгеру.</a:t>
            </a:r>
            <a:r>
              <a:rPr dirty="0" sz="1200">
                <a:latin typeface="Times New Roman"/>
                <a:cs typeface="Times New Roman"/>
              </a:rPr>
              <a:t> Ғылыми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мақаланы</a:t>
            </a:r>
            <a:r>
              <a:rPr dirty="0" sz="1200">
                <a:latin typeface="Times New Roman"/>
                <a:cs typeface="Times New Roman"/>
              </a:rPr>
              <a:t> ғылыми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жұмысты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жазуға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және</a:t>
            </a:r>
            <a:r>
              <a:rPr dirty="0" sz="1200" spc="5">
                <a:latin typeface="Times New Roman"/>
                <a:cs typeface="Times New Roman"/>
              </a:rPr>
              <a:t> оны  </a:t>
            </a:r>
            <a:r>
              <a:rPr dirty="0" sz="1200" spc="-10">
                <a:latin typeface="Times New Roman"/>
                <a:cs typeface="Times New Roman"/>
              </a:rPr>
              <a:t>көпшілік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алдында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қорғауға </a:t>
            </a:r>
            <a:r>
              <a:rPr dirty="0" sz="1200" spc="-10">
                <a:latin typeface="Times New Roman"/>
                <a:cs typeface="Times New Roman"/>
              </a:rPr>
              <a:t>дейін жазуды дайындау. </a:t>
            </a:r>
            <a:r>
              <a:rPr dirty="0" sz="1200">
                <a:latin typeface="Times New Roman"/>
                <a:cs typeface="Times New Roman"/>
              </a:rPr>
              <a:t>Оқу </a:t>
            </a:r>
            <a:r>
              <a:rPr dirty="0" sz="1200" spc="-10">
                <a:latin typeface="Times New Roman"/>
                <a:cs typeface="Times New Roman"/>
              </a:rPr>
              <a:t>процесінде </a:t>
            </a:r>
            <a:r>
              <a:rPr dirty="0" sz="1200" spc="-5">
                <a:latin typeface="Times New Roman"/>
                <a:cs typeface="Times New Roman"/>
              </a:rPr>
              <a:t>электрондық </a:t>
            </a:r>
            <a:r>
              <a:rPr dirty="0" sz="1200" spc="-10">
                <a:latin typeface="Times New Roman"/>
                <a:cs typeface="Times New Roman"/>
              </a:rPr>
              <a:t>курстарды </a:t>
            </a:r>
            <a:r>
              <a:rPr dirty="0" sz="1200" spc="-5">
                <a:latin typeface="Times New Roman"/>
                <a:cs typeface="Times New Roman"/>
              </a:rPr>
              <a:t>пайдалану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5">
                <a:latin typeface="Times New Roman"/>
                <a:cs typeface="Times New Roman"/>
              </a:rPr>
              <a:t>электрондық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құжаттарды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ұжымдық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жасау.</a:t>
            </a:r>
            <a:endParaRPr sz="1200">
              <a:latin typeface="Times New Roman"/>
              <a:cs typeface="Times New Roman"/>
            </a:endParaRPr>
          </a:p>
          <a:p>
            <a:pPr algn="just" marL="12700" indent="359410">
              <a:lnSpc>
                <a:spcPts val="1345"/>
              </a:lnSpc>
            </a:pPr>
            <a:r>
              <a:rPr dirty="0" sz="1200" spc="-5">
                <a:latin typeface="Times New Roman"/>
                <a:cs typeface="Times New Roman"/>
              </a:rPr>
              <a:t>Курстың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практикалық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бөлігінде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студенттер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Adobe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Photoshop,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Corel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Draw,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3Dsmax,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AutoCAD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және</a:t>
            </a:r>
            <a:endParaRPr sz="12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5900"/>
              </a:lnSpc>
              <a:spcBef>
                <a:spcPts val="35"/>
              </a:spcBef>
            </a:pPr>
            <a:r>
              <a:rPr dirty="0" sz="1200" spc="-10">
                <a:latin typeface="Times New Roman"/>
                <a:cs typeface="Times New Roman"/>
              </a:rPr>
              <a:t>ArchiCAD</a:t>
            </a:r>
            <a:r>
              <a:rPr dirty="0" sz="1200" spc="-5">
                <a:latin typeface="Times New Roman"/>
                <a:cs typeface="Times New Roman"/>
              </a:rPr>
              <a:t> графикалық</a:t>
            </a:r>
            <a:r>
              <a:rPr dirty="0" sz="1200">
                <a:latin typeface="Times New Roman"/>
                <a:cs typeface="Times New Roman"/>
              </a:rPr>
              <a:t> редакторларымен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танысады.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Студенттер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курсты</a:t>
            </a:r>
            <a:r>
              <a:rPr dirty="0" sz="1200" spc="-5">
                <a:latin typeface="Times New Roman"/>
                <a:cs typeface="Times New Roman"/>
              </a:rPr>
              <a:t> зерделеу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кезінде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алған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білімдерін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web сайттарын,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жарнамалық өнімдерді </a:t>
            </a:r>
            <a:r>
              <a:rPr dirty="0" sz="1200">
                <a:latin typeface="Times New Roman"/>
                <a:cs typeface="Times New Roman"/>
              </a:rPr>
              <a:t>құру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кезінде,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білімнің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түрлі </a:t>
            </a:r>
            <a:r>
              <a:rPr dirty="0" sz="1200">
                <a:latin typeface="Times New Roman"/>
                <a:cs typeface="Times New Roman"/>
              </a:rPr>
              <a:t>салаларында ғылыми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және </a:t>
            </a:r>
            <a:r>
              <a:rPr dirty="0" sz="1200" spc="-5">
                <a:latin typeface="Times New Roman"/>
                <a:cs typeface="Times New Roman"/>
              </a:rPr>
              <a:t>қолданбалы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зерттеулерді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көзбен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шолу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үшін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пайдалана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алады.</a:t>
            </a:r>
            <a:endParaRPr sz="1200">
              <a:latin typeface="Times New Roman"/>
              <a:cs typeface="Times New Roman"/>
            </a:endParaRPr>
          </a:p>
          <a:p>
            <a:pPr algn="just" marL="12700" indent="359410">
              <a:lnSpc>
                <a:spcPts val="1345"/>
              </a:lnSpc>
            </a:pPr>
            <a:r>
              <a:rPr dirty="0" sz="1200" spc="-5" b="1">
                <a:latin typeface="Times New Roman"/>
                <a:cs typeface="Times New Roman"/>
              </a:rPr>
              <a:t>Мақсаты:</a:t>
            </a:r>
            <a:r>
              <a:rPr dirty="0" sz="1200" spc="13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Ақпараттық-коммуникациялық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технологиялардың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әр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түрлі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түрлерінің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кәсіби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қызметін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70"/>
              </a:lnSpc>
              <a:spcBef>
                <a:spcPts val="80"/>
              </a:spcBef>
            </a:pPr>
            <a:r>
              <a:rPr dirty="0" sz="1200" spc="-5">
                <a:latin typeface="Times New Roman"/>
                <a:cs typeface="Times New Roman"/>
              </a:rPr>
              <a:t>қалыптастыру: интернет-ресурстар, еңбек </a:t>
            </a:r>
            <a:r>
              <a:rPr dirty="0" sz="1200">
                <a:latin typeface="Times New Roman"/>
                <a:cs typeface="Times New Roman"/>
              </a:rPr>
              <a:t>нарығында </a:t>
            </a:r>
            <a:r>
              <a:rPr dirty="0" sz="1200" spc="-5">
                <a:latin typeface="Times New Roman"/>
                <a:cs typeface="Times New Roman"/>
              </a:rPr>
              <a:t>түлектердің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бәсекеге қабілеттілігін </a:t>
            </a:r>
            <a:r>
              <a:rPr dirty="0" sz="1200">
                <a:latin typeface="Times New Roman"/>
                <a:cs typeface="Times New Roman"/>
              </a:rPr>
              <a:t>қамтамасыз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ететін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цифрлық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анимациялық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технологиялар.</a:t>
            </a:r>
            <a:endParaRPr sz="1200">
              <a:latin typeface="Times New Roman"/>
              <a:cs typeface="Times New Roman"/>
            </a:endParaRPr>
          </a:p>
          <a:p>
            <a:pPr algn="just" marL="372110" marR="4062729">
              <a:lnSpc>
                <a:spcPts val="1370"/>
              </a:lnSpc>
              <a:spcBef>
                <a:spcPts val="45"/>
              </a:spcBef>
            </a:pPr>
            <a:r>
              <a:rPr dirty="0" sz="1200" b="1">
                <a:latin typeface="Times New Roman"/>
                <a:cs typeface="Times New Roman"/>
              </a:rPr>
              <a:t>Оқыту тілі: </a:t>
            </a:r>
            <a:r>
              <a:rPr dirty="0" sz="1200" spc="-5" b="1">
                <a:latin typeface="Times New Roman"/>
                <a:cs typeface="Times New Roman"/>
              </a:rPr>
              <a:t>қазақ, ағылшын, </a:t>
            </a:r>
            <a:r>
              <a:rPr dirty="0" sz="1200" b="1">
                <a:latin typeface="Times New Roman"/>
                <a:cs typeface="Times New Roman"/>
              </a:rPr>
              <a:t>орыс </a:t>
            </a:r>
            <a:r>
              <a:rPr dirty="0" sz="1200" spc="-28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Кредит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көлемі: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6615" y="3826509"/>
          <a:ext cx="6763384" cy="6351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1170940"/>
                <a:gridCol w="719455"/>
                <a:gridCol w="2793364"/>
                <a:gridCol w="1710689"/>
              </a:tblGrid>
              <a:tr h="356616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атауы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40335">
                        <a:lnSpc>
                          <a:spcPts val="1390"/>
                        </a:lnSpc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ит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көлемі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Пәннің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қысқаша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сипаттамасы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90805">
                        <a:lnSpc>
                          <a:spcPts val="1390"/>
                        </a:lnSpc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алып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ырыла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ын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оқыту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нәтижелері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9723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Ғылыми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82550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басылымдарды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зу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Курстың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негізгі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мазмұны</a:t>
                      </a:r>
                      <a:r>
                        <a:rPr dirty="0" sz="1200" spc="3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студенттерді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8419">
                        <a:lnSpc>
                          <a:spcPct val="95900"/>
                        </a:lnSpc>
                        <a:spcBef>
                          <a:spcPts val="1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ғылыми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мақала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жазуға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дайындаудан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бастап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ғылыми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жұмысты толық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жазуға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дейін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көпшілік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алдында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қорғауға,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сондай-ақ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әртүрлі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ғылыми-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зерттеу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жобаларын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қаржыландыру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көздерін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іздеуге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байланысты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ғылыми-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зерттеу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қызметінің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дағдыларын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игеруді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көздейтін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заманауи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зияткерлік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технологияларға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белсенді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қатысуға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даярлаудың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құзыреттілік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бағытын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көрсетеді.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Ақпараттық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жүйелерді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0325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жобалау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деректер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қорын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басқарудың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заманауи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4135">
                        <a:lnSpc>
                          <a:spcPts val="1390"/>
                        </a:lnSpc>
                        <a:spcBef>
                          <a:spcPts val="15"/>
                        </a:spcBef>
                        <a:tabLst>
                          <a:tab pos="13925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технологияларын,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модельдерін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5341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17804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Эле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курстарды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әзірлеу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055">
                        <a:lnSpc>
                          <a:spcPts val="1370"/>
                        </a:lnSpc>
                        <a:spcBef>
                          <a:spcPts val="30"/>
                        </a:spcBef>
                        <a:tabLst>
                          <a:tab pos="544830" algn="l"/>
                          <a:tab pos="1598930" algn="l"/>
                          <a:tab pos="24942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тар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процесінде</a:t>
                      </a:r>
                      <a:r>
                        <a:rPr dirty="0" sz="1200" spc="50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дайындау</a:t>
                      </a:r>
                      <a:r>
                        <a:rPr dirty="0" sz="1200" spc="4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5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пайдалану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әдістерін;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оқу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процесінде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ғылыми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70"/>
                        </a:spcBef>
                        <a:tabLst>
                          <a:tab pos="24809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зерттеулерде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қолдану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үшін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электрондық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42620" algn="l"/>
                          <a:tab pos="1239520" algn="l"/>
                          <a:tab pos="2043430" algn="l"/>
                          <a:tab pos="2089150" algn="l"/>
                        </a:tabLst>
                      </a:pP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тери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tabLst>
                          <a:tab pos="202565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бағытталған.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8419">
                        <a:lnSpc>
                          <a:spcPts val="1370"/>
                        </a:lnSpc>
                        <a:spcBef>
                          <a:spcPts val="3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Ақпараттық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жүйелерді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жобалау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деректер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77569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заманауи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1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технологияларын,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80"/>
                        </a:lnSpc>
                        <a:tabLst>
                          <a:tab pos="139255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әдістері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0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модельдерін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білу.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9799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Сандық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86055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Студентті       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жобалаудың</a:t>
                      </a:r>
                      <a:r>
                        <a:rPr dirty="0" sz="1200" spc="40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200" spc="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әртүрлі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586865" algn="l"/>
                          <a:tab pos="19469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салаларында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жобаларды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іске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асыру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үшін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қажетті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негізгі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сандық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технологиямен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таныстырады. Растрлық,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векторлық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3D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графика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бағдарламаларды қолданудың бастапқы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пта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анимациялар;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бейне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дыбыстық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өңдеу;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веб-дизайн,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презентация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графикасы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т.б.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Ақпараттық</a:t>
                      </a:r>
                      <a:r>
                        <a:rPr dirty="0" sz="1200" spc="5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жүйелерді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6515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24904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құру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енгізу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саласында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отандық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тәжірибелерін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талдау,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8318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ақпараттық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жүйелерді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жобалау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құруда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мамандармен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өзара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әрекеттесу.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3185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Инженерлік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tabLst>
                          <a:tab pos="502284" algn="l"/>
                          <a:tab pos="868044" algn="l"/>
                          <a:tab pos="1635125" algn="l"/>
                          <a:tab pos="231457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Пән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үш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бөлімнен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тұрады:	Сызба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Ақпараттық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жүйелерді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6615" y="719581"/>
          <a:ext cx="6763384" cy="3701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1170940"/>
                <a:gridCol w="719455"/>
                <a:gridCol w="2793364"/>
                <a:gridCol w="1710689"/>
              </a:tblGrid>
              <a:tr h="1759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80975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тер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к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графика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геометриясы,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инженерлік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графика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0960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9411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компьютерлік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графика.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Сызба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геометриясында сызба геометриясының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пәні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әдісі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туралы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сұрақтар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қарастырылады.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Инженерлік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графика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жобалық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құжаттама,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сызбаларды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жобалау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мәселелерін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қарастырады.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Компьютерлік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графика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бөлімінде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бағдарламасындағы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жұмыс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зерттеледі.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648970" algn="l"/>
                          <a:tab pos="125222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құру	және	енгізу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5880">
                        <a:lnSpc>
                          <a:spcPts val="1370"/>
                        </a:lnSpc>
                        <a:spcBef>
                          <a:spcPts val="80"/>
                        </a:spcBef>
                        <a:tabLst>
                          <a:tab pos="1096645" algn="l"/>
                          <a:tab pos="124904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 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41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971550" algn="l"/>
                          <a:tab pos="117221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тә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тал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үй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79145" algn="l"/>
                          <a:tab pos="831850" algn="l"/>
                          <a:tab pos="119380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ұ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15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9730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өз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ра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әрекеттесу.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6114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tabLst>
                          <a:tab pos="6400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3D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Max-та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моделдеу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Студенттерді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әр</a:t>
                      </a:r>
                      <a:r>
                        <a:rPr dirty="0" sz="1200" spc="44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4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түрлі      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дизайн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690">
                        <a:lnSpc>
                          <a:spcPct val="95800"/>
                        </a:lnSpc>
                        <a:spcBef>
                          <a:spcPts val="30"/>
                        </a:spcBef>
                        <a:tabLst>
                          <a:tab pos="1782445" algn="l"/>
                          <a:tab pos="1809750" algn="l"/>
                          <a:tab pos="1870710" algn="l"/>
                          <a:tab pos="194691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бағыттарында жобаларды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жүзеге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асыру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үшін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қажетті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негізгі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сандық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иял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		та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Растрлық, векторлық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3D-графика,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анимация,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бейне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аудио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м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онта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		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презентациялық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графика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т.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б.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		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лы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	п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ң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бастапқы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дағдыларын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қалыптастырады.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Ақпараттық</a:t>
                      </a:r>
                      <a:r>
                        <a:rPr dirty="0" sz="1200" spc="5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жүйелерді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6515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124904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құру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енгізу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саласында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отандық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ә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не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тел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4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тәжірибелерін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талдау,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150">
                        <a:lnSpc>
                          <a:spcPct val="95900"/>
                        </a:lnSpc>
                        <a:spcBef>
                          <a:spcPts val="35"/>
                        </a:spcBef>
                        <a:tabLst>
                          <a:tab pos="83185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ақпараттық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жүйелерді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жобалау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құруда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қ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ғ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мамандармен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өзара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әрекеттесу.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68795" cy="2662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>
              <a:lnSpc>
                <a:spcPts val="1405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Title</a:t>
            </a:r>
            <a:r>
              <a:rPr dirty="0" sz="1200" b="1">
                <a:latin typeface="Times New Roman"/>
                <a:cs typeface="Times New Roman"/>
              </a:rPr>
              <a:t> of</a:t>
            </a:r>
            <a:r>
              <a:rPr dirty="0" sz="1200" spc="-5" b="1">
                <a:latin typeface="Times New Roman"/>
                <a:cs typeface="Times New Roman"/>
              </a:rPr>
              <a:t> Minor: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Digital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innovation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technologies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 indent="359410">
              <a:lnSpc>
                <a:spcPct val="95900"/>
              </a:lnSpc>
              <a:spcBef>
                <a:spcPts val="20"/>
              </a:spcBef>
            </a:pPr>
            <a:r>
              <a:rPr dirty="0" sz="1200" spc="-5" b="1">
                <a:latin typeface="Times New Roman"/>
                <a:cs typeface="Times New Roman"/>
              </a:rPr>
              <a:t>General description (relevance): </a:t>
            </a:r>
            <a:r>
              <a:rPr dirty="0" sz="1200" spc="-1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relevance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Minor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digital </a:t>
            </a:r>
            <a:r>
              <a:rPr dirty="0" sz="1200" spc="-5">
                <a:latin typeface="Times New Roman"/>
                <a:cs typeface="Times New Roman"/>
              </a:rPr>
              <a:t>innovation involves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use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digitized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materials</a:t>
            </a:r>
            <a:r>
              <a:rPr dirty="0" sz="1200" spc="-5">
                <a:latin typeface="Times New Roman"/>
                <a:cs typeface="Times New Roman"/>
              </a:rPr>
              <a:t> and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materials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digital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origin.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New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capabilities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for</a:t>
            </a:r>
            <a:r>
              <a:rPr dirty="0" sz="1200" spc="-5">
                <a:latin typeface="Times New Roman"/>
                <a:cs typeface="Times New Roman"/>
              </a:rPr>
              <a:t> data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collection</a:t>
            </a:r>
            <a:r>
              <a:rPr dirty="0" sz="1200" spc="-5">
                <a:latin typeface="Times New Roman"/>
                <a:cs typeface="Times New Roman"/>
              </a:rPr>
              <a:t> and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visualization,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information search, </a:t>
            </a:r>
            <a:r>
              <a:rPr dirty="0" sz="1200" spc="5">
                <a:latin typeface="Times New Roman"/>
                <a:cs typeface="Times New Roman"/>
              </a:rPr>
              <a:t>data </a:t>
            </a:r>
            <a:r>
              <a:rPr dirty="0" sz="1200" spc="-10">
                <a:latin typeface="Times New Roman"/>
                <a:cs typeface="Times New Roman"/>
              </a:rPr>
              <a:t>mining, and </a:t>
            </a:r>
            <a:r>
              <a:rPr dirty="0" sz="1200" spc="-5">
                <a:latin typeface="Times New Roman"/>
                <a:cs typeface="Times New Roman"/>
              </a:rPr>
              <a:t>statistical analysis applications, </a:t>
            </a:r>
            <a:r>
              <a:rPr dirty="0" sz="1200" spc="-15">
                <a:latin typeface="Times New Roman"/>
                <a:cs typeface="Times New Roman"/>
              </a:rPr>
              <a:t>skills </a:t>
            </a:r>
            <a:r>
              <a:rPr dirty="0" sz="1200" spc="-5">
                <a:latin typeface="Times New Roman"/>
                <a:cs typeface="Times New Roman"/>
              </a:rPr>
              <a:t>and research </a:t>
            </a:r>
            <a:r>
              <a:rPr dirty="0" sz="1200" spc="-10">
                <a:latin typeface="Times New Roman"/>
                <a:cs typeface="Times New Roman"/>
              </a:rPr>
              <a:t>skills. </a:t>
            </a:r>
            <a:r>
              <a:rPr dirty="0" sz="1200" spc="-5">
                <a:latin typeface="Times New Roman"/>
                <a:cs typeface="Times New Roman"/>
              </a:rPr>
              <a:t>Preparing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writing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10">
                <a:latin typeface="Times New Roman"/>
                <a:cs typeface="Times New Roman"/>
              </a:rPr>
              <a:t>scientific </a:t>
            </a:r>
            <a:r>
              <a:rPr dirty="0" sz="1200" spc="-5">
                <a:latin typeface="Times New Roman"/>
                <a:cs typeface="Times New Roman"/>
              </a:rPr>
              <a:t>article </a:t>
            </a:r>
            <a:r>
              <a:rPr dirty="0" sz="1200">
                <a:latin typeface="Times New Roman"/>
                <a:cs typeface="Times New Roman"/>
              </a:rPr>
              <a:t>before </a:t>
            </a:r>
            <a:r>
              <a:rPr dirty="0" sz="1200" spc="-10">
                <a:latin typeface="Times New Roman"/>
                <a:cs typeface="Times New Roman"/>
              </a:rPr>
              <a:t>writing scientific </a:t>
            </a:r>
            <a:r>
              <a:rPr dirty="0" sz="1200" spc="-5">
                <a:latin typeface="Times New Roman"/>
                <a:cs typeface="Times New Roman"/>
              </a:rPr>
              <a:t>work </a:t>
            </a:r>
            <a:r>
              <a:rPr dirty="0" sz="1200" spc="-10">
                <a:latin typeface="Times New Roman"/>
                <a:cs typeface="Times New Roman"/>
              </a:rPr>
              <a:t>and its public </a:t>
            </a:r>
            <a:r>
              <a:rPr dirty="0" sz="1200" spc="-5">
                <a:latin typeface="Times New Roman"/>
                <a:cs typeface="Times New Roman"/>
              </a:rPr>
              <a:t>defense. </a:t>
            </a:r>
            <a:r>
              <a:rPr dirty="0" sz="1200" spc="-10">
                <a:latin typeface="Times New Roman"/>
                <a:cs typeface="Times New Roman"/>
              </a:rPr>
              <a:t>Use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electronic courses </a:t>
            </a:r>
            <a:r>
              <a:rPr dirty="0" sz="1200" spc="-10">
                <a:latin typeface="Times New Roman"/>
                <a:cs typeface="Times New Roman"/>
              </a:rPr>
              <a:t>and </a:t>
            </a:r>
            <a:r>
              <a:rPr dirty="0" sz="1200" spc="-5">
                <a:latin typeface="Times New Roman"/>
                <a:cs typeface="Times New Roman"/>
              </a:rPr>
              <a:t> collective</a:t>
            </a:r>
            <a:r>
              <a:rPr dirty="0" sz="1200">
                <a:latin typeface="Times New Roman"/>
                <a:cs typeface="Times New Roman"/>
              </a:rPr>
              <a:t> creation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electronic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documents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training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process.</a:t>
            </a:r>
            <a:endParaRPr sz="1200">
              <a:latin typeface="Times New Roman"/>
              <a:cs typeface="Times New Roman"/>
            </a:endParaRPr>
          </a:p>
          <a:p>
            <a:pPr algn="just" marL="12700" indent="359410">
              <a:lnSpc>
                <a:spcPts val="1345"/>
              </a:lnSpc>
            </a:pP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practical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course,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students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get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acquainted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with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graphic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editors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Adobe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Photoshop,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800"/>
              </a:lnSpc>
              <a:spcBef>
                <a:spcPts val="40"/>
              </a:spcBef>
            </a:pPr>
            <a:r>
              <a:rPr dirty="0" sz="1200">
                <a:latin typeface="Times New Roman"/>
                <a:cs typeface="Times New Roman"/>
              </a:rPr>
              <a:t>Corel </a:t>
            </a:r>
            <a:r>
              <a:rPr dirty="0" sz="1200" spc="-5">
                <a:latin typeface="Times New Roman"/>
                <a:cs typeface="Times New Roman"/>
              </a:rPr>
              <a:t>Draw, </a:t>
            </a:r>
            <a:r>
              <a:rPr dirty="0" sz="1200" spc="-10">
                <a:latin typeface="Times New Roman"/>
                <a:cs typeface="Times New Roman"/>
              </a:rPr>
              <a:t>3Dsmax, </a:t>
            </a:r>
            <a:r>
              <a:rPr dirty="0" sz="1200" spc="-5">
                <a:latin typeface="Times New Roman"/>
                <a:cs typeface="Times New Roman"/>
              </a:rPr>
              <a:t>AutoCAD </a:t>
            </a:r>
            <a:r>
              <a:rPr dirty="0" sz="1200" spc="-10">
                <a:latin typeface="Times New Roman"/>
                <a:cs typeface="Times New Roman"/>
              </a:rPr>
              <a:t>and ArchiCAD. </a:t>
            </a:r>
            <a:r>
              <a:rPr dirty="0" sz="1200">
                <a:latin typeface="Times New Roman"/>
                <a:cs typeface="Times New Roman"/>
              </a:rPr>
              <a:t>Students </a:t>
            </a:r>
            <a:r>
              <a:rPr dirty="0" sz="1200" spc="-5">
                <a:latin typeface="Times New Roman"/>
                <a:cs typeface="Times New Roman"/>
              </a:rPr>
              <a:t>can </a:t>
            </a:r>
            <a:r>
              <a:rPr dirty="0" sz="1200" spc="-10">
                <a:latin typeface="Times New Roman"/>
                <a:cs typeface="Times New Roman"/>
              </a:rPr>
              <a:t>use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knowledge gained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the course </a:t>
            </a:r>
            <a:r>
              <a:rPr dirty="0" sz="1200" spc="-10">
                <a:latin typeface="Times New Roman"/>
                <a:cs typeface="Times New Roman"/>
              </a:rPr>
              <a:t>when </a:t>
            </a:r>
            <a:r>
              <a:rPr dirty="0" sz="1200" spc="-5">
                <a:latin typeface="Times New Roman"/>
                <a:cs typeface="Times New Roman"/>
              </a:rPr>
              <a:t> creating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websites,</a:t>
            </a:r>
            <a:r>
              <a:rPr dirty="0" sz="1200" spc="-5">
                <a:latin typeface="Times New Roman"/>
                <a:cs typeface="Times New Roman"/>
              </a:rPr>
              <a:t> advertising</a:t>
            </a:r>
            <a:r>
              <a:rPr dirty="0" sz="1200">
                <a:latin typeface="Times New Roman"/>
                <a:cs typeface="Times New Roman"/>
              </a:rPr>
              <a:t> products,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visualize</a:t>
            </a:r>
            <a:r>
              <a:rPr dirty="0" sz="1200" spc="-5">
                <a:latin typeface="Times New Roman"/>
                <a:cs typeface="Times New Roman"/>
              </a:rPr>
              <a:t> scientific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applied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research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various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fields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knowledge.</a:t>
            </a:r>
            <a:endParaRPr sz="1200">
              <a:latin typeface="Times New Roman"/>
              <a:cs typeface="Times New Roman"/>
            </a:endParaRPr>
          </a:p>
          <a:p>
            <a:pPr algn="just" marL="12700" indent="359410">
              <a:lnSpc>
                <a:spcPts val="1345"/>
              </a:lnSpc>
            </a:pPr>
            <a:r>
              <a:rPr dirty="0" sz="1200" spc="-5" b="1">
                <a:latin typeface="Times New Roman"/>
                <a:cs typeface="Times New Roman"/>
              </a:rPr>
              <a:t>Purpose:</a:t>
            </a:r>
            <a:r>
              <a:rPr dirty="0" sz="1200" spc="45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Formation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professional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activity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various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types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information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communication</a:t>
            </a:r>
            <a:endParaRPr sz="1200">
              <a:latin typeface="Times New Roman"/>
              <a:cs typeface="Times New Roman"/>
            </a:endParaRPr>
          </a:p>
          <a:p>
            <a:pPr algn="just" marL="12700" marR="15875">
              <a:lnSpc>
                <a:spcPts val="1370"/>
              </a:lnSpc>
              <a:spcBef>
                <a:spcPts val="80"/>
              </a:spcBef>
            </a:pPr>
            <a:r>
              <a:rPr dirty="0" sz="1200" spc="-5">
                <a:latin typeface="Times New Roman"/>
                <a:cs typeface="Times New Roman"/>
              </a:rPr>
              <a:t>technologies: Internet resources, </a:t>
            </a:r>
            <a:r>
              <a:rPr dirty="0" sz="1200" spc="-10">
                <a:latin typeface="Times New Roman"/>
                <a:cs typeface="Times New Roman"/>
              </a:rPr>
              <a:t>digital </a:t>
            </a:r>
            <a:r>
              <a:rPr dirty="0" sz="1200">
                <a:latin typeface="Times New Roman"/>
                <a:cs typeface="Times New Roman"/>
              </a:rPr>
              <a:t>animation </a:t>
            </a:r>
            <a:r>
              <a:rPr dirty="0" sz="1200" spc="-5">
                <a:latin typeface="Times New Roman"/>
                <a:cs typeface="Times New Roman"/>
              </a:rPr>
              <a:t>technologies that </a:t>
            </a:r>
            <a:r>
              <a:rPr dirty="0" sz="1200" spc="-10">
                <a:latin typeface="Times New Roman"/>
                <a:cs typeface="Times New Roman"/>
              </a:rPr>
              <a:t>ensure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competitiveness </a:t>
            </a:r>
            <a:r>
              <a:rPr dirty="0" sz="1200" spc="2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graduates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labor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market.</a:t>
            </a:r>
            <a:endParaRPr sz="1200">
              <a:latin typeface="Times New Roman"/>
              <a:cs typeface="Times New Roman"/>
            </a:endParaRPr>
          </a:p>
          <a:p>
            <a:pPr algn="just" marL="372110" marR="3089910">
              <a:lnSpc>
                <a:spcPts val="1370"/>
              </a:lnSpc>
              <a:spcBef>
                <a:spcPts val="45"/>
              </a:spcBef>
            </a:pPr>
            <a:r>
              <a:rPr dirty="0" sz="1200" spc="-5" b="1">
                <a:latin typeface="Times New Roman"/>
                <a:cs typeface="Times New Roman"/>
              </a:rPr>
              <a:t>Language </a:t>
            </a:r>
            <a:r>
              <a:rPr dirty="0" sz="1200" b="1">
                <a:latin typeface="Times New Roman"/>
                <a:cs typeface="Times New Roman"/>
              </a:rPr>
              <a:t>of </a:t>
            </a:r>
            <a:r>
              <a:rPr dirty="0" sz="1200" spc="-5" b="1">
                <a:latin typeface="Times New Roman"/>
                <a:cs typeface="Times New Roman"/>
              </a:rPr>
              <a:t>teaching: Kazakh, </a:t>
            </a:r>
            <a:r>
              <a:rPr dirty="0" sz="1200" spc="-10" b="1">
                <a:latin typeface="Times New Roman"/>
                <a:cs typeface="Times New Roman"/>
              </a:rPr>
              <a:t>English </a:t>
            </a:r>
            <a:r>
              <a:rPr dirty="0" sz="1200" spc="-5" b="1">
                <a:latin typeface="Times New Roman"/>
                <a:cs typeface="Times New Roman"/>
              </a:rPr>
              <a:t>and Russian </a:t>
            </a:r>
            <a:r>
              <a:rPr dirty="0" sz="1200" spc="-28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Volume</a:t>
            </a:r>
            <a:r>
              <a:rPr dirty="0" sz="1200" b="1">
                <a:latin typeface="Times New Roman"/>
                <a:cs typeface="Times New Roman"/>
              </a:rPr>
              <a:t> of</a:t>
            </a:r>
            <a:r>
              <a:rPr dirty="0" sz="1200" spc="-5" b="1">
                <a:latin typeface="Times New Roman"/>
                <a:cs typeface="Times New Roman"/>
              </a:rPr>
              <a:t> credits: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5175" y="3524376"/>
          <a:ext cx="6854825" cy="672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780"/>
                <a:gridCol w="1262380"/>
                <a:gridCol w="719455"/>
                <a:gridCol w="2609850"/>
                <a:gridCol w="1981834"/>
              </a:tblGrid>
              <a:tr h="533781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230">
                        <a:lnSpc>
                          <a:spcPts val="1400"/>
                        </a:lnSpc>
                        <a:spcBef>
                          <a:spcPts val="5"/>
                        </a:spcBef>
                        <a:tabLst>
                          <a:tab pos="654685" algn="l"/>
                          <a:tab pos="986790" algn="l"/>
                        </a:tabLst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e	of	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Number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01295">
                        <a:lnSpc>
                          <a:spcPts val="1370"/>
                        </a:lnSpc>
                        <a:spcBef>
                          <a:spcPts val="1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cre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75920">
                        <a:lnSpc>
                          <a:spcPts val="1400"/>
                        </a:lnSpc>
                        <a:spcBef>
                          <a:spcPts val="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Brief description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 the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(30-50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words)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outcomes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9723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8419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633095" algn="l"/>
                          <a:tab pos="1062355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gy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publications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4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main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content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reflects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competence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orientation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preparing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06120" algn="l"/>
                          <a:tab pos="797560" algn="l"/>
                          <a:tab pos="1019810" algn="l"/>
                          <a:tab pos="1516380" algn="l"/>
                          <a:tab pos="1729739" algn="l"/>
                          <a:tab pos="2423160" algn="l"/>
                        </a:tabLst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ve	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5405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involving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possession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abilities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activities,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starting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495934" algn="l"/>
                          <a:tab pos="815975" algn="l"/>
                          <a:tab pos="1640839" algn="l"/>
                          <a:tab pos="1899920" algn="l"/>
                          <a:tab pos="2472055" algn="l"/>
                        </a:tabLst>
                      </a:pP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	a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scientific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article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writing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scientific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paper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up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its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public</a:t>
                      </a:r>
                      <a:r>
                        <a:rPr dirty="0" sz="12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defense,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well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connection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search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sources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funding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various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projects.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69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371475" algn="l"/>
                          <a:tab pos="840740" algn="l"/>
                          <a:tab pos="143446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	k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55650" algn="l"/>
                          <a:tab pos="1193800" algn="l"/>
                          <a:tab pos="169354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6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systems.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26845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8419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06553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electronic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courses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4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discipline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aimed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studying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preparation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dirty="0" sz="120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27710" algn="l"/>
                          <a:tab pos="965200" algn="l"/>
                          <a:tab pos="1616710" algn="l"/>
                          <a:tab pos="1656714" algn="l"/>
                          <a:tab pos="193992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;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706120" algn="l"/>
                          <a:tab pos="1071880" algn="l"/>
                          <a:tab pos="1665605" algn="l"/>
                          <a:tab pos="1939289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documents</a:t>
                      </a:r>
                      <a:r>
                        <a:rPr dirty="0" sz="1200" spc="4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4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audio-visual</a:t>
                      </a:r>
                      <a:r>
                        <a:rPr dirty="0" sz="1200" spc="4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materials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application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educational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scientific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research.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690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371475" algn="l"/>
                          <a:tab pos="840740" algn="l"/>
                          <a:tab pos="1434465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	k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55650" algn="l"/>
                          <a:tab pos="1193800" algn="l"/>
                          <a:tab pos="169354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6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systems.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5595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Digital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animation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technology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Introduces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student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basic</a:t>
                      </a:r>
                      <a:r>
                        <a:rPr dirty="0" sz="12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digital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technologies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necessary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implementation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projects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various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design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directions. Forms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initial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skills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application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programs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field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raster,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vector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3D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graphics;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animations;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video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audio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editing;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web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design,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presentation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graphics,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etc.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Analyze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our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own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foreign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80"/>
                        </a:lnSpc>
                        <a:tabLst>
                          <a:tab pos="1170305" algn="l"/>
                          <a:tab pos="17252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experience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80"/>
                        </a:lnSpc>
                        <a:tabLst>
                          <a:tab pos="169418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	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700"/>
                        </a:lnSpc>
                        <a:spcBef>
                          <a:spcPts val="30"/>
                        </a:spcBef>
                        <a:tabLst>
                          <a:tab pos="1389380" algn="l"/>
                          <a:tab pos="178498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interacting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experts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subject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areas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systems.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7909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971550" algn="l"/>
                        </a:tabLst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computer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graphics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4769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971550" algn="l"/>
                          <a:tab pos="182118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discipline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includes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three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sections: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785495" algn="l"/>
                          <a:tab pos="1209040" algn="l"/>
                          <a:tab pos="198882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pu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	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ph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Descriptive</a:t>
                      </a:r>
                      <a:r>
                        <a:rPr dirty="0" sz="1200" spc="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geometry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addresses</a:t>
                      </a:r>
                      <a:r>
                        <a:rPr dirty="0" sz="1200" spc="3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issues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  <a:tabLst>
                          <a:tab pos="550545" algn="l"/>
                          <a:tab pos="879475" algn="l"/>
                          <a:tab pos="959485" algn="l"/>
                          <a:tab pos="1452245" algn="l"/>
                          <a:tab pos="1796414" algn="l"/>
                          <a:tab pos="241173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ut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ub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descriptive		geometry.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Engineering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 marR="61594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170305" algn="l"/>
                          <a:tab pos="17252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Analyze our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own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foreign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20"/>
                        </a:lnSpc>
                        <a:tabLst>
                          <a:tab pos="169418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	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1389380" algn="l"/>
                          <a:tab pos="178498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interacting</a:t>
                      </a:r>
                      <a:r>
                        <a:rPr dirty="0" sz="1200" spc="6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6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experts 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4690"/>
            <a:ext cx="6871970" cy="3190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405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Title</a:t>
            </a:r>
            <a:r>
              <a:rPr dirty="0" sz="1200" b="1">
                <a:latin typeface="Times New Roman"/>
                <a:cs typeface="Times New Roman"/>
              </a:rPr>
              <a:t> of</a:t>
            </a:r>
            <a:r>
              <a:rPr dirty="0" sz="1200" spc="-5" b="1">
                <a:latin typeface="Times New Roman"/>
                <a:cs typeface="Times New Roman"/>
              </a:rPr>
              <a:t> Minor: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«History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great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steppe»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900"/>
              </a:lnSpc>
              <a:spcBef>
                <a:spcPts val="20"/>
              </a:spcBef>
            </a:pPr>
            <a:r>
              <a:rPr dirty="0" sz="1200" spc="-5" b="1">
                <a:latin typeface="Times New Roman"/>
                <a:cs typeface="Times New Roman"/>
              </a:rPr>
              <a:t>General description (relevance):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Minor </a:t>
            </a:r>
            <a:r>
              <a:rPr dirty="0" sz="1200">
                <a:latin typeface="Times New Roman"/>
                <a:cs typeface="Times New Roman"/>
              </a:rPr>
              <a:t>«History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great steppe» </a:t>
            </a:r>
            <a:r>
              <a:rPr dirty="0" sz="1200" spc="-25">
                <a:latin typeface="Times New Roman"/>
                <a:cs typeface="Times New Roman"/>
              </a:rPr>
              <a:t>it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complex </a:t>
            </a:r>
            <a:r>
              <a:rPr dirty="0" sz="1200" spc="-10">
                <a:latin typeface="Times New Roman"/>
                <a:cs typeface="Times New Roman"/>
              </a:rPr>
              <a:t>for given </a:t>
            </a:r>
            <a:r>
              <a:rPr dirty="0" sz="1200">
                <a:latin typeface="Times New Roman"/>
                <a:cs typeface="Times New Roman"/>
              </a:rPr>
              <a:t>students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knowledge </a:t>
            </a:r>
            <a:r>
              <a:rPr dirty="0" sz="1200">
                <a:latin typeface="Times New Roman"/>
                <a:cs typeface="Times New Roman"/>
              </a:rPr>
              <a:t>about the </a:t>
            </a:r>
            <a:r>
              <a:rPr dirty="0" sz="1200" spc="-5">
                <a:latin typeface="Times New Roman"/>
                <a:cs typeface="Times New Roman"/>
              </a:rPr>
              <a:t>history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Kazakh </a:t>
            </a:r>
            <a:r>
              <a:rPr dirty="0" sz="1200">
                <a:latin typeface="Times New Roman"/>
                <a:cs typeface="Times New Roman"/>
              </a:rPr>
              <a:t>people.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new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political </a:t>
            </a:r>
            <a:r>
              <a:rPr dirty="0" sz="1200" spc="-10">
                <a:latin typeface="Times New Roman"/>
                <a:cs typeface="Times New Roman"/>
              </a:rPr>
              <a:t>realities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5">
                <a:latin typeface="Times New Roman"/>
                <a:cs typeface="Times New Roman"/>
              </a:rPr>
              <a:t>collapse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USSR and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acquisition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state </a:t>
            </a:r>
            <a:r>
              <a:rPr dirty="0" sz="1200" spc="-15">
                <a:latin typeface="Times New Roman"/>
                <a:cs typeface="Times New Roman"/>
              </a:rPr>
              <a:t>independence </a:t>
            </a:r>
            <a:r>
              <a:rPr dirty="0" sz="1200">
                <a:latin typeface="Times New Roman"/>
                <a:cs typeface="Times New Roman"/>
              </a:rPr>
              <a:t>by the </a:t>
            </a:r>
            <a:r>
              <a:rPr dirty="0" sz="1200" spc="-15">
                <a:latin typeface="Times New Roman"/>
                <a:cs typeface="Times New Roman"/>
              </a:rPr>
              <a:t>Republic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Kazakhstan with all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urgency </a:t>
            </a:r>
            <a:r>
              <a:rPr dirty="0" sz="1200" spc="-10">
                <a:latin typeface="Times New Roman"/>
                <a:cs typeface="Times New Roman"/>
              </a:rPr>
              <a:t>raised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question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creating </a:t>
            </a:r>
            <a:r>
              <a:rPr dirty="0" sz="1200" spc="-5">
                <a:latin typeface="Times New Roman"/>
                <a:cs typeface="Times New Roman"/>
              </a:rPr>
              <a:t>an </a:t>
            </a:r>
            <a:r>
              <a:rPr dirty="0" sz="1200" spc="-10">
                <a:latin typeface="Times New Roman"/>
                <a:cs typeface="Times New Roman"/>
              </a:rPr>
              <a:t>objective history, which becomes </a:t>
            </a:r>
            <a:r>
              <a:rPr dirty="0" sz="1200" spc="-5">
                <a:latin typeface="Times New Roman"/>
                <a:cs typeface="Times New Roman"/>
              </a:rPr>
              <a:t>one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factors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formation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historical consciousness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education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younger generation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15">
                <a:latin typeface="Times New Roman"/>
                <a:cs typeface="Times New Roman"/>
              </a:rPr>
              <a:t>sense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patriotism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 spc="-10">
                <a:latin typeface="Times New Roman"/>
                <a:cs typeface="Times New Roman"/>
              </a:rPr>
              <a:t>pride for </a:t>
            </a:r>
            <a:r>
              <a:rPr dirty="0" sz="1200" spc="-15">
                <a:latin typeface="Times New Roman"/>
                <a:cs typeface="Times New Roman"/>
              </a:rPr>
              <a:t>their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country.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15">
                <a:latin typeface="Times New Roman"/>
                <a:cs typeface="Times New Roman"/>
              </a:rPr>
              <a:t>this </a:t>
            </a:r>
            <a:r>
              <a:rPr dirty="0" sz="1200" spc="-10">
                <a:latin typeface="Times New Roman"/>
                <a:cs typeface="Times New Roman"/>
              </a:rPr>
              <a:t>complex </a:t>
            </a:r>
            <a:r>
              <a:rPr dirty="0" sz="1200" spc="10">
                <a:latin typeface="Times New Roman"/>
                <a:cs typeface="Times New Roman"/>
              </a:rPr>
              <a:t>on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basis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interdisciplinary analysis </a:t>
            </a:r>
            <a:r>
              <a:rPr dirty="0" sz="1200" spc="-5">
                <a:latin typeface="Times New Roman"/>
                <a:cs typeface="Times New Roman"/>
              </a:rPr>
              <a:t>will </a:t>
            </a:r>
            <a:r>
              <a:rPr dirty="0" sz="1200" spc="-15">
                <a:latin typeface="Times New Roman"/>
                <a:cs typeface="Times New Roman"/>
              </a:rPr>
              <a:t>be </a:t>
            </a:r>
            <a:r>
              <a:rPr dirty="0" sz="1200" spc="-10">
                <a:latin typeface="Times New Roman"/>
                <a:cs typeface="Times New Roman"/>
              </a:rPr>
              <a:t>studied the problems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genealogy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5">
                <a:latin typeface="Times New Roman"/>
                <a:cs typeface="Times New Roman"/>
              </a:rPr>
              <a:t>Kazakhs, </a:t>
            </a:r>
            <a:r>
              <a:rPr dirty="0" sz="1200" spc="-10">
                <a:latin typeface="Times New Roman"/>
                <a:cs typeface="Times New Roman"/>
              </a:rPr>
              <a:t>which </a:t>
            </a:r>
            <a:r>
              <a:rPr dirty="0" sz="1200" spc="-5">
                <a:latin typeface="Times New Roman"/>
                <a:cs typeface="Times New Roman"/>
              </a:rPr>
              <a:t>has recently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caused </a:t>
            </a:r>
            <a:r>
              <a:rPr dirty="0" sz="1200" spc="-15">
                <a:latin typeface="Times New Roman"/>
                <a:cs typeface="Times New Roman"/>
              </a:rPr>
              <a:t>great interest among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Kazakh people;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contribution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5">
                <a:latin typeface="Times New Roman"/>
                <a:cs typeface="Times New Roman"/>
              </a:rPr>
              <a:t>great personalities in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5">
                <a:latin typeface="Times New Roman"/>
                <a:cs typeface="Times New Roman"/>
              </a:rPr>
              <a:t>development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Kazakh</a:t>
            </a:r>
            <a:r>
              <a:rPr dirty="0" sz="1200" spc="-5">
                <a:latin typeface="Times New Roman"/>
                <a:cs typeface="Times New Roman"/>
              </a:rPr>
              <a:t> statehood;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foreign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policy </a:t>
            </a:r>
            <a:r>
              <a:rPr dirty="0" sz="1200">
                <a:latin typeface="Times New Roman"/>
                <a:cs typeface="Times New Roman"/>
              </a:rPr>
              <a:t>trends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independent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Kazakhstan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context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world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historical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process. </a:t>
            </a:r>
            <a:r>
              <a:rPr dirty="0" sz="1200" spc="-15">
                <a:latin typeface="Times New Roman"/>
                <a:cs typeface="Times New Roman"/>
              </a:rPr>
              <a:t>Ethnic </a:t>
            </a:r>
            <a:r>
              <a:rPr dirty="0" sz="1200" spc="-5">
                <a:latin typeface="Times New Roman"/>
                <a:cs typeface="Times New Roman"/>
              </a:rPr>
              <a:t>factor as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factor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consolidation, which </a:t>
            </a:r>
            <a:r>
              <a:rPr dirty="0" sz="1200" spc="-15">
                <a:latin typeface="Times New Roman"/>
                <a:cs typeface="Times New Roman"/>
              </a:rPr>
              <a:t>is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greater </a:t>
            </a:r>
            <a:r>
              <a:rPr dirty="0" sz="1200" spc="-10">
                <a:latin typeface="Times New Roman"/>
                <a:cs typeface="Times New Roman"/>
              </a:rPr>
              <a:t>importance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 spc="-10">
                <a:latin typeface="Times New Roman"/>
                <a:cs typeface="Times New Roman"/>
              </a:rPr>
              <a:t>international relations. The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student </a:t>
            </a:r>
            <a:r>
              <a:rPr dirty="0" sz="1200" spc="-15">
                <a:latin typeface="Times New Roman"/>
                <a:cs typeface="Times New Roman"/>
              </a:rPr>
              <a:t>learns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10">
                <a:latin typeface="Times New Roman"/>
                <a:cs typeface="Times New Roman"/>
              </a:rPr>
              <a:t>understand and analyze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5">
                <a:latin typeface="Times New Roman"/>
                <a:cs typeface="Times New Roman"/>
              </a:rPr>
              <a:t>worldview, </a:t>
            </a:r>
            <a:r>
              <a:rPr dirty="0" sz="1200" spc="-10">
                <a:latin typeface="Times New Roman"/>
                <a:cs typeface="Times New Roman"/>
              </a:rPr>
              <a:t>socially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 spc="-10">
                <a:latin typeface="Times New Roman"/>
                <a:cs typeface="Times New Roman"/>
              </a:rPr>
              <a:t>personally </a:t>
            </a:r>
            <a:r>
              <a:rPr dirty="0" sz="1200" spc="-5">
                <a:latin typeface="Times New Roman"/>
                <a:cs typeface="Times New Roman"/>
              </a:rPr>
              <a:t>significant </a:t>
            </a:r>
            <a:r>
              <a:rPr dirty="0" sz="1200" spc="-15">
                <a:latin typeface="Times New Roman"/>
                <a:cs typeface="Times New Roman"/>
              </a:rPr>
              <a:t>problems </a:t>
            </a:r>
            <a:r>
              <a:rPr dirty="0" sz="1200" spc="10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past,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which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helps</a:t>
            </a:r>
            <a:r>
              <a:rPr dirty="0" sz="1200">
                <a:latin typeface="Times New Roman"/>
                <a:cs typeface="Times New Roman"/>
              </a:rPr>
              <a:t> 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person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better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navigate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present.</a:t>
            </a:r>
            <a:endParaRPr sz="1200">
              <a:latin typeface="Times New Roman"/>
              <a:cs typeface="Times New Roman"/>
            </a:endParaRPr>
          </a:p>
          <a:p>
            <a:pPr marL="12700" marR="20955">
              <a:lnSpc>
                <a:spcPts val="1390"/>
              </a:lnSpc>
              <a:spcBef>
                <a:spcPts val="20"/>
              </a:spcBef>
            </a:pPr>
            <a:r>
              <a:rPr dirty="0" sz="1200" spc="-10" b="1">
                <a:latin typeface="Times New Roman"/>
                <a:cs typeface="Times New Roman"/>
              </a:rPr>
              <a:t>Purpose:</a:t>
            </a:r>
            <a:r>
              <a:rPr dirty="0" sz="1200" spc="26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teach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understanding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ability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analyze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ideological,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socially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personally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significant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problems </a:t>
            </a:r>
            <a:r>
              <a:rPr dirty="0" sz="1200" spc="1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past,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which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helps</a:t>
            </a:r>
            <a:r>
              <a:rPr dirty="0" sz="1200">
                <a:latin typeface="Times New Roman"/>
                <a:cs typeface="Times New Roman"/>
              </a:rPr>
              <a:t> 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person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better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navigate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present.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dirty="0" sz="1200" spc="-5" b="1">
                <a:latin typeface="Times New Roman"/>
                <a:cs typeface="Times New Roman"/>
              </a:rPr>
              <a:t>Language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5" b="1">
                <a:latin typeface="Times New Roman"/>
                <a:cs typeface="Times New Roman"/>
              </a:rPr>
              <a:t> teaching:</a:t>
            </a:r>
            <a:r>
              <a:rPr dirty="0" sz="1200" spc="3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Kazakh,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Russian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5"/>
              </a:lnSpc>
            </a:pPr>
            <a:r>
              <a:rPr dirty="0" sz="1200" spc="-5" b="1">
                <a:latin typeface="Times New Roman"/>
                <a:cs typeface="Times New Roman"/>
              </a:rPr>
              <a:t>Volume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credits: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2.3</a:t>
            </a:r>
            <a:r>
              <a:rPr dirty="0" sz="1200" spc="-5" b="1">
                <a:latin typeface="Times New Roman"/>
                <a:cs typeface="Times New Roman"/>
              </a:rPr>
              <a:t> Information</a:t>
            </a:r>
            <a:r>
              <a:rPr dirty="0" sz="1200" b="1">
                <a:latin typeface="Times New Roman"/>
                <a:cs typeface="Times New Roman"/>
              </a:rPr>
              <a:t> about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disciplines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6511" y="4052061"/>
          <a:ext cx="6476365" cy="6158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205"/>
                <a:gridCol w="1103630"/>
                <a:gridCol w="810894"/>
                <a:gridCol w="1802130"/>
                <a:gridCol w="2252980"/>
              </a:tblGrid>
              <a:tr h="356616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9690">
                        <a:lnSpc>
                          <a:spcPts val="1370"/>
                        </a:lnSpc>
                        <a:tabLst>
                          <a:tab pos="575310" algn="l"/>
                          <a:tab pos="831215" algn="l"/>
                        </a:tabLst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e	of	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32080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of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Brief</a:t>
                      </a:r>
                      <a:r>
                        <a:rPr dirty="0" sz="1200" spc="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description</a:t>
                      </a:r>
                      <a:r>
                        <a:rPr dirty="0" sz="1200" spc="1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discipline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(30-50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words)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outcomes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12184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1594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568960" algn="l"/>
                          <a:tab pos="904240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»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aza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6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people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1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Studies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basics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7785">
                        <a:lnSpc>
                          <a:spcPct val="96000"/>
                        </a:lnSpc>
                        <a:spcBef>
                          <a:spcPts val="20"/>
                        </a:spcBef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history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origin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tribes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clans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people,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structure</a:t>
                      </a:r>
                      <a:r>
                        <a:rPr dirty="0" sz="12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family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tree,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explains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systemic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role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shezhire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traditional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society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built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tribal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principle;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well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history,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culture,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folk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pedagogy.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allows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us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understand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61594">
                        <a:lnSpc>
                          <a:spcPct val="95700"/>
                        </a:lnSpc>
                        <a:spcBef>
                          <a:spcPts val="4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how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much,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whom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 what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purpose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shezhire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demand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modern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society;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how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practice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memory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carried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out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Kazakhstan.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 marR="6286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theoretical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practical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7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on  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dirty="0" sz="120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history  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6040">
                        <a:lnSpc>
                          <a:spcPts val="137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ethnogenesis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Kazakhs,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understanding</a:t>
                      </a:r>
                      <a:r>
                        <a:rPr dirty="0" sz="1200" spc="6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features</a:t>
                      </a:r>
                      <a:r>
                        <a:rPr dirty="0" sz="1200" spc="6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096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significance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tribal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structure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people; understands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604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intra-ethnic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(tribal-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tribal)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structure</a:t>
                      </a:r>
                      <a:r>
                        <a:rPr dirty="0" sz="1200" spc="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medieval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413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nomadic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ethnos,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prerequisites</a:t>
                      </a:r>
                      <a:r>
                        <a:rPr dirty="0" sz="12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reasons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three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zhuzs;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has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4135">
                        <a:lnSpc>
                          <a:spcPct val="9580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abilities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apply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theoretical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knowledge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activities.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3841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3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History       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61594">
                        <a:lnSpc>
                          <a:spcPct val="9580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khanate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055">
                        <a:lnSpc>
                          <a:spcPts val="1370"/>
                        </a:lnSpc>
                        <a:spcBef>
                          <a:spcPts val="10"/>
                        </a:spcBef>
                        <a:tabLst>
                          <a:tab pos="763905" algn="l"/>
                          <a:tab pos="1056640" algn="l"/>
                          <a:tab pos="1165860" algn="l"/>
                          <a:tab pos="154432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	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669925" algn="l"/>
                          <a:tab pos="135509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nature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time-consuming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1272540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	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Khanate,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significance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4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emergence</a:t>
                      </a:r>
                      <a:r>
                        <a:rPr dirty="0" sz="1200" spc="4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520065" algn="l"/>
                          <a:tab pos="803910" algn="l"/>
                          <a:tab pos="116586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khanate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independent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he	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arena.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6675">
                        <a:lnSpc>
                          <a:spcPts val="1370"/>
                        </a:lnSpc>
                        <a:spcBef>
                          <a:spcPts val="1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field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this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discipline;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4135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344170" algn="l"/>
                          <a:tab pos="880110" algn="l"/>
                          <a:tab pos="1202690" algn="l"/>
                          <a:tab pos="1732280" algn="l"/>
                          <a:tab pos="1994535" algn="l"/>
                        </a:tabLst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evolution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society,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540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understands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driving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forces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patterns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historical</a:t>
                      </a:r>
                      <a:r>
                        <a:rPr dirty="0" sz="12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process;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540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role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place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Kerei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Zhanibek</a:t>
                      </a:r>
                      <a:r>
                        <a:rPr dirty="0" sz="12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sultans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formation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04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Khanate,</a:t>
                      </a:r>
                      <a:r>
                        <a:rPr dirty="0" sz="12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assess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significance;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analytically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096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present</a:t>
                      </a:r>
                      <a:r>
                        <a:rPr dirty="0" sz="12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most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important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events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history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12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Kazakh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statehood.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65175" y="719581"/>
          <a:ext cx="6854825" cy="2649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780"/>
                <a:gridCol w="1262380"/>
                <a:gridCol w="719455"/>
                <a:gridCol w="2609850"/>
                <a:gridCol w="1981834"/>
              </a:tblGrid>
              <a:tr h="884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graphics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considers  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issues</a:t>
                      </a:r>
                      <a:r>
                        <a:rPr dirty="0" sz="1200" spc="6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related 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690">
                        <a:lnSpc>
                          <a:spcPct val="95600"/>
                        </a:lnSpc>
                        <a:spcBef>
                          <a:spcPts val="4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design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documentation, drawing design.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In the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section computer graphics,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work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graphics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program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AutoCAD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studied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dirty="0" sz="1200" spc="3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subject</a:t>
                      </a:r>
                      <a:r>
                        <a:rPr dirty="0" sz="1200" spc="6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areas  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6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9690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systems.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8949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Modeling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3D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Max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32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Examines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basics</a:t>
                      </a:r>
                      <a:r>
                        <a:rPr dirty="0" sz="1200" spc="25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dirty="0" sz="12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three-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dimensional</a:t>
                      </a:r>
                      <a:r>
                        <a:rPr dirty="0" sz="1200" spc="5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graphics</a:t>
                      </a:r>
                      <a:r>
                        <a:rPr dirty="0" sz="1200" spc="5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6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animation,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mastering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dirty="0" sz="12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principles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work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basics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modeling.</a:t>
                      </a:r>
                      <a:r>
                        <a:rPr dirty="0" sz="1200" spc="3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20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important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1594">
                        <a:lnSpc>
                          <a:spcPts val="1370"/>
                        </a:lnSpc>
                        <a:spcBef>
                          <a:spcPts val="20"/>
                        </a:spcBef>
                        <a:tabLst>
                          <a:tab pos="880110" algn="l"/>
                          <a:tab pos="1412875" algn="l"/>
                          <a:tab pos="2317750" algn="l"/>
                          <a:tab pos="2440940" algn="l"/>
                        </a:tabLst>
                      </a:pP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  </a:t>
                      </a:r>
                      <a:r>
                        <a:rPr dirty="0" sz="12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  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ne	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dge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4135">
                        <a:lnSpc>
                          <a:spcPts val="1370"/>
                        </a:lnSpc>
                        <a:spcBef>
                          <a:spcPts val="25"/>
                        </a:spcBef>
                        <a:tabLst>
                          <a:tab pos="861694" algn="l"/>
                          <a:tab pos="1074420" algn="l"/>
                          <a:tab pos="1400810" algn="l"/>
                          <a:tab pos="1485900" algn="l"/>
                          <a:tab pos="1736089" algn="l"/>
                          <a:tab pos="2287270" algn="l"/>
                          <a:tab pos="231711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ng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  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hn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		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		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37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processing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spatial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data,</a:t>
                      </a:r>
                      <a:r>
                        <a:rPr dirty="0" sz="12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creating</a:t>
                      </a:r>
                      <a:r>
                        <a:rPr dirty="0" sz="120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three-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dimensional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objects.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 marR="61594">
                        <a:lnSpc>
                          <a:spcPts val="1370"/>
                        </a:lnSpc>
                        <a:spcBef>
                          <a:spcPts val="5"/>
                        </a:spcBef>
                        <a:tabLst>
                          <a:tab pos="1170305" algn="l"/>
                          <a:tab pos="1725295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Analyze our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own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foreign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>
                        <a:lnSpc>
                          <a:spcPts val="1320"/>
                        </a:lnSpc>
                        <a:tabLst>
                          <a:tab pos="1694180" algn="l"/>
                        </a:tabLst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	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59055">
                        <a:lnSpc>
                          <a:spcPct val="96000"/>
                        </a:lnSpc>
                        <a:spcBef>
                          <a:spcPts val="25"/>
                        </a:spcBef>
                        <a:tabLst>
                          <a:tab pos="1390015" algn="l"/>
                          <a:tab pos="178498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	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interacting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experts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subject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areas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systems.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2022-04-07T06:36:01Z</dcterms:created>
  <dcterms:modified xsi:type="dcterms:W3CDTF">2022-04-07T06:36:01Z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2022-04-07T00:00:00Z</vt:filetime>
  </property>
</Properties>
</file>