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60" r:id="rId6"/>
    <p:sldId id="276" r:id="rId7"/>
    <p:sldId id="262" r:id="rId8"/>
    <p:sldId id="277" r:id="rId9"/>
    <p:sldId id="263" r:id="rId10"/>
    <p:sldId id="259" r:id="rId11"/>
    <p:sldId id="264" r:id="rId12"/>
    <p:sldId id="273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58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42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gylym.zhu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patent.k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83568" y="260648"/>
            <a:ext cx="8136904" cy="6192688"/>
          </a:xfrm>
          <a:prstGeom prst="fram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196752"/>
            <a:ext cx="6480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Инструкция по подаче электронной заявки для регистрации авторского права</a:t>
            </a:r>
            <a:endParaRPr lang="ru-RU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1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107504" y="245815"/>
            <a:ext cx="8784975" cy="917837"/>
          </a:xfrm>
          <a:prstGeom prst="wedgeRectCallout">
            <a:avLst>
              <a:gd name="adj1" fmla="val -7255"/>
              <a:gd name="adj2" fmla="val 94947"/>
            </a:avLst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4015" r="-306" b="5469"/>
          <a:stretch/>
        </p:blipFill>
        <p:spPr bwMode="auto">
          <a:xfrm>
            <a:off x="107504" y="1628800"/>
            <a:ext cx="885698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95538" y="332656"/>
            <a:ext cx="8568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открывшемся новом окне выбираем тип подаваемой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заявки</a:t>
            </a:r>
            <a:r>
              <a:rPr lang="kk-K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Заявка на объект авторского права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15816" y="4725144"/>
            <a:ext cx="1620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15816" y="5157192"/>
            <a:ext cx="1620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25851" y="4725144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15816" y="4738712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58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79512" y="188640"/>
            <a:ext cx="8856984" cy="1584176"/>
          </a:xfrm>
          <a:prstGeom prst="snip2Diag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Далее, система предоставляет пользователю возможность выбора роли в заявке. Выбор можно сделать в качестве:</a:t>
            </a:r>
          </a:p>
          <a:p>
            <a:pPr lvl="0"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заявителя;</a:t>
            </a:r>
          </a:p>
          <a:p>
            <a:pPr lvl="0"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доверенного лица;</a:t>
            </a:r>
          </a:p>
        </p:txBody>
      </p:sp>
      <p:pic>
        <p:nvPicPr>
          <p:cNvPr id="4" name="Рисунок 3" descr="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060848"/>
            <a:ext cx="88569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256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251520" y="332656"/>
            <a:ext cx="8712968" cy="1368152"/>
          </a:xfrm>
          <a:prstGeom prst="round1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открывшемся новом окне необходимо перейти во вкладку «Данные» и заполнить поле НАЗВАНИЕ, выбираете ВИД – ПРОИЗВЕДЕНИЕ НАУКИ и ДАТУ СОЗДАНИЯ ОБЪЕКТА </a:t>
            </a:r>
            <a:r>
              <a:rPr lang="kk-KZ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(дату надо до даты  подачи заявления)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 b="4454"/>
          <a:stretch/>
        </p:blipFill>
        <p:spPr bwMode="auto">
          <a:xfrm>
            <a:off x="107504" y="1916832"/>
            <a:ext cx="8856984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6300192" y="4005064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Загнутый угол 2"/>
          <p:cNvSpPr/>
          <p:nvPr/>
        </p:nvSpPr>
        <p:spPr>
          <a:xfrm>
            <a:off x="7020272" y="3789040"/>
            <a:ext cx="2051720" cy="648072"/>
          </a:xfrm>
          <a:prstGeom prst="foldedCorner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 должен быть как в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титулке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4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07504" y="116632"/>
            <a:ext cx="8928992" cy="1584176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Далее необходимо перейти во вкладку «Участники» для выбора дальнейших участников (автора, патентного поверенного, доверенного лица) и нажать на кнопку «Добавить участника».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Рисунок 4" descr="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5" y="4553744"/>
            <a:ext cx="956369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844824"/>
            <a:ext cx="9577064" cy="161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ятиугольник 7"/>
          <p:cNvSpPr/>
          <p:nvPr/>
        </p:nvSpPr>
        <p:spPr>
          <a:xfrm>
            <a:off x="94267" y="3356992"/>
            <a:ext cx="8928992" cy="1080120"/>
          </a:xfrm>
          <a:prstGeom prst="homePlat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открывшемся окне необходимо заполнить поле «БИН/ИИН»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заполняете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остальные поля, при правильном вводе данных. Далее нажимаем на кнопку «Добавить».</a:t>
            </a:r>
          </a:p>
          <a:p>
            <a:pPr algn="ctr"/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4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" b="4638"/>
          <a:stretch/>
        </p:blipFill>
        <p:spPr bwMode="auto">
          <a:xfrm>
            <a:off x="179512" y="1988840"/>
            <a:ext cx="8640960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107504" y="116632"/>
            <a:ext cx="8928992" cy="1800200"/>
          </a:xfrm>
          <a:prstGeom prst="homePlat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вкладке «Прилагаемые документы» необходимо приложить документы, относящиеся к заявке. Документы необходимо прикладывать в формате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word,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kk-K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Указываете общее количество листов и добавляете описание.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8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07504" y="116632"/>
            <a:ext cx="8928992" cy="936104"/>
          </a:xfrm>
          <a:prstGeom prst="homePlat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нажимаем на кнопку «Сформировать заявление». При успешном сформировании заявления появится данное окно.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3494" r="-321" b="4386"/>
          <a:stretch/>
        </p:blipFill>
        <p:spPr bwMode="auto">
          <a:xfrm>
            <a:off x="283523" y="1340769"/>
            <a:ext cx="8576953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522" y="4725144"/>
            <a:ext cx="8576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Сформированное электронное заявление в формате </a:t>
            </a:r>
            <a:r>
              <a:rPr 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появляется в правом верхнем углу. При желании его можно скачать.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6228184" y="2996952"/>
            <a:ext cx="1080120" cy="2276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5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" b="4399"/>
          <a:stretch/>
        </p:blipFill>
        <p:spPr bwMode="auto">
          <a:xfrm>
            <a:off x="251520" y="1340768"/>
            <a:ext cx="86409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2008" y="188640"/>
            <a:ext cx="8964488" cy="864096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оплаты заявки необходимо нажать на кнопку «Оплатить подачу заявки».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2060848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43608" y="2060848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43608" y="2492896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2060848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3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b="3861"/>
          <a:stretch/>
        </p:blipFill>
        <p:spPr bwMode="auto">
          <a:xfrm>
            <a:off x="72008" y="1340768"/>
            <a:ext cx="8964488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72008" y="188640"/>
            <a:ext cx="8964488" cy="864096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Заполняете все данные и нажимаете ОПЛАТИТЬ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35696" y="263691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07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9612" y="70933"/>
            <a:ext cx="6912768" cy="1470827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оплаты, необходимо нажать на кнопку «Подписать и подать заявление». </a:t>
            </a:r>
          </a:p>
        </p:txBody>
      </p:sp>
      <p:pic>
        <p:nvPicPr>
          <p:cNvPr id="3" name="Рисунок 2" descr="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060848"/>
            <a:ext cx="8424936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87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09149"/>
            <a:ext cx="8640960" cy="190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полной успешной подачи заявки присваиваются входящий номер и штрих код, сама заявка отправляется на этап регистрации в РГП «НИИС».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316" y="4797150"/>
            <a:ext cx="8667735" cy="108012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 заходите от других авторов (от каждого автора) и подписываете (ответ в течении 2-х дней)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0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88977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иметь ВСЕМ АВТОРАМ: 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ЭЦП;</a:t>
            </a:r>
          </a:p>
          <a:p>
            <a:pPr marL="285750" indent="-285750" algn="ctr">
              <a:buFontTx/>
              <a:buChar char="-"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Копию удостоверения личности;</a:t>
            </a:r>
          </a:p>
          <a:p>
            <a:pPr marL="285750" indent="-285750" algn="ctr">
              <a:buFontTx/>
              <a:buChar char="-"/>
            </a:pPr>
            <a:r>
              <a:rPr lang="kk-K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проживания, электронная почта.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 произведения (в содержании документа не должны быть указаны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номер, Решения РИС, РУМС, дата подачи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печать);</a:t>
            </a:r>
          </a:p>
          <a:p>
            <a:pPr marL="285750" indent="-285750" algn="ctr">
              <a:buFontTx/>
              <a:buChar char="-"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карта с доступной суммой 7117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8332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79512" y="116632"/>
            <a:ext cx="1008112" cy="864096"/>
          </a:xfrm>
          <a:prstGeom prst="flowChartConnector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691680" y="118525"/>
            <a:ext cx="1008112" cy="86409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275856" y="118525"/>
            <a:ext cx="1008112" cy="86409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7596336" y="118525"/>
            <a:ext cx="1008112" cy="86409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220072" y="118525"/>
            <a:ext cx="1008112" cy="86409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980728"/>
            <a:ext cx="1296144" cy="432048"/>
          </a:xfrm>
          <a:prstGeom prst="rect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980728"/>
            <a:ext cx="1584176" cy="432048"/>
          </a:xfrm>
          <a:prstGeom prst="rect">
            <a:avLst/>
          </a:prstGeom>
          <a:solidFill>
            <a:srgbClr val="FF000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</a:t>
            </a:r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980728"/>
            <a:ext cx="1440159" cy="432048"/>
          </a:xfrm>
          <a:prstGeom prst="rect">
            <a:avLst/>
          </a:prstGeom>
          <a:solidFill>
            <a:srgbClr val="FF000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Экспертиза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982621"/>
            <a:ext cx="2376264" cy="432048"/>
          </a:xfrm>
          <a:prstGeom prst="rect">
            <a:avLst/>
          </a:prstGeom>
          <a:solidFill>
            <a:srgbClr val="FF000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Экспертиза завершена</a:t>
            </a:r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982621"/>
            <a:ext cx="2088232" cy="432048"/>
          </a:xfrm>
          <a:prstGeom prst="rect">
            <a:avLst/>
          </a:prstGeom>
          <a:solidFill>
            <a:srgbClr val="FF000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Охранный</a:t>
            </a:r>
            <a:r>
              <a:rPr lang="kk-KZ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</a:t>
            </a:r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с двумя вырезанными соседними углами 30"/>
          <p:cNvSpPr/>
          <p:nvPr/>
        </p:nvSpPr>
        <p:spPr>
          <a:xfrm>
            <a:off x="3131841" y="1412776"/>
            <a:ext cx="1368150" cy="649965"/>
          </a:xfrm>
          <a:prstGeom prst="snip2Same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рассмотрения</a:t>
            </a:r>
          </a:p>
          <a:p>
            <a:pPr algn="ctr"/>
            <a:r>
              <a:rPr lang="kk-K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2-3 дня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026" y="2203067"/>
            <a:ext cx="88862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ходе рассмотрения Вашей заявки в РГП «НИИС», статус Вашей заявки будет меняться следующим образом</a:t>
            </a:r>
            <a:r>
              <a:rPr lang="ru-RU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– заявка попала в РГП «НИИС» и работа по ней начнется в ближайшее время</a:t>
            </a:r>
            <a:r>
              <a:rPr lang="ru-RU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Назначение эксперта– поданные Вами документы проверены и данные по заявке отправились на рассмотрение экспертов</a:t>
            </a:r>
            <a:r>
              <a:rPr lang="ru-RU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Экспертиза – Заявка находится на рассмотрении у экспертов</a:t>
            </a:r>
            <a:r>
              <a:rPr lang="ru-RU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Охранный документ –Ваша заявка успешно прошла рассмотрение и теперь подготавливается к публикации</a:t>
            </a:r>
            <a:r>
              <a:rPr lang="ru-RU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раз после изменения статуса по Вашей заявке, вы будете получать уведомления по электронной почте указанной в Вашей ЭЦП.</a:t>
            </a:r>
          </a:p>
        </p:txBody>
      </p:sp>
    </p:spTree>
    <p:extLst>
      <p:ext uri="{BB962C8B-B14F-4D97-AF65-F5344CB8AC3E}">
        <p14:creationId xmlns:p14="http://schemas.microsoft.com/office/powerpoint/2010/main" val="141243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ВАЖНО!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64296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Вы получили авторское свидетельство, то Вам необходимо свидетельство </a:t>
            </a:r>
            <a:r>
              <a:rPr lang="kk-K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отправить на </a:t>
            </a:r>
            <a:r>
              <a:rPr lang="kk-K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электронную почту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gylym.zhu@gmail.com</a:t>
            </a:r>
            <a:endParaRPr lang="kk-KZ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Ваши свидетельство нужны для отчета, </a:t>
            </a:r>
            <a:r>
              <a:rPr lang="kk-KZ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kk-KZ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рейтинга университета</a:t>
            </a:r>
            <a:endParaRPr lang="kk-KZ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2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" t="4714" r="131" b="4061"/>
          <a:stretch/>
        </p:blipFill>
        <p:spPr bwMode="auto">
          <a:xfrm>
            <a:off x="251520" y="1340768"/>
            <a:ext cx="8640960" cy="478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70925"/>
            <a:ext cx="8496944" cy="781811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Попасть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страницу подачи электронной заявки можно через главную страницу сайта </a:t>
            </a:r>
            <a:r>
              <a:rPr lang="en-US" sz="2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2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b="1" i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kazpatent</a:t>
            </a:r>
            <a:r>
              <a:rPr lang="ru-RU" sz="2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b="1" i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kz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148064" y="2492896"/>
            <a:ext cx="3384376" cy="648072"/>
          </a:xfrm>
          <a:prstGeom prst="snip2Diag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Выбираете раздел: Авторские права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948264" y="3140968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9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732240" y="3933056"/>
            <a:ext cx="1512168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0925"/>
            <a:ext cx="7632848" cy="925828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 выбираете:  Онлайн-заявка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r="1581" b="4172"/>
          <a:stretch/>
        </p:blipFill>
        <p:spPr bwMode="auto">
          <a:xfrm>
            <a:off x="107504" y="1556792"/>
            <a:ext cx="885698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6553873" y="3140968"/>
            <a:ext cx="1944216" cy="576064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Нажимаете вот сюда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524328" y="371703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6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136904" cy="709804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авторизации на сайте Личного Кабинета вам потребуется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ЭЦП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(Электронная цифровая подпись).</a:t>
            </a:r>
          </a:p>
          <a:p>
            <a:pPr algn="ctr"/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936" y="991004"/>
            <a:ext cx="8136904" cy="709804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 нажать на копку «Войти с помощью ЭЦП».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19521"/>
              </p:ext>
            </p:extLst>
          </p:nvPr>
        </p:nvGraphicFramePr>
        <p:xfrm>
          <a:off x="3491880" y="4131733"/>
          <a:ext cx="2520280" cy="440267"/>
        </p:xfrm>
        <a:graphic>
          <a:graphicData uri="http://schemas.openxmlformats.org/drawingml/2006/table">
            <a:tbl>
              <a:tblPr/>
              <a:tblGrid>
                <a:gridCol w="2520280"/>
              </a:tblGrid>
              <a:tr h="4402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4988"/>
          <a:stretch/>
        </p:blipFill>
        <p:spPr bwMode="auto">
          <a:xfrm>
            <a:off x="305387" y="1844824"/>
            <a:ext cx="8587144" cy="458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84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" b="4676"/>
          <a:stretch/>
        </p:blipFill>
        <p:spPr bwMode="auto">
          <a:xfrm>
            <a:off x="251520" y="1340768"/>
            <a:ext cx="86409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b="4115"/>
          <a:stretch/>
        </p:blipFill>
        <p:spPr bwMode="auto">
          <a:xfrm>
            <a:off x="1652241" y="4005064"/>
            <a:ext cx="7263478" cy="257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8208912" cy="936104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 выбираете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AUTH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набираете пароль от Вашего ЭЦП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0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73808"/>
            <a:ext cx="8352928" cy="1800200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ПЕРВИЧНОМ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 входе в личный кабинет система предложит проверить сведения, полученные с ЭЦП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а также внести недостающие сведения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воспользовавшись кнопкой «Актуализировать данные из ГБД»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внести вручную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132857"/>
            <a:ext cx="8928992" cy="45365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148064" y="5733256"/>
            <a:ext cx="3888432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Надо заполнить поля отмеченные красной звездочкой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3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596" y="188640"/>
            <a:ext cx="7992888" cy="1656184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входе с ЭЦП (ключ авторизации) вам откроется доступ в ваш Личный кабинет, в котором можно просмотреть ваши заявки, оплаты, переписку с РГП «НИИС», охранные документы. А также, имеется возможность обращения к специалистам по техническим вопросам.</a:t>
            </a:r>
          </a:p>
          <a:p>
            <a:pPr algn="ctr"/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" b="4639"/>
          <a:stretch/>
        </p:blipFill>
        <p:spPr bwMode="auto">
          <a:xfrm>
            <a:off x="107504" y="2132856"/>
            <a:ext cx="89289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77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3808"/>
            <a:ext cx="8352928" cy="1166960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подачи заявки необходимо нажать на кнопку «Подать заявку» в правом верхнем углу или нажать на кнопку «Приступить к процессу подачи заявления».</a:t>
            </a:r>
          </a:p>
          <a:p>
            <a:pPr algn="ctr"/>
            <a:r>
              <a:rPr lang="kk-K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b="4665"/>
          <a:stretch/>
        </p:blipFill>
        <p:spPr bwMode="auto">
          <a:xfrm>
            <a:off x="251520" y="1715911"/>
            <a:ext cx="8784976" cy="47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876256" y="2132856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76256" y="2132856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6876256" y="2564904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740352" y="2132856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308304" y="1340768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34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622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1к310к2</dc:creator>
  <cp:lastModifiedBy>д-5696</cp:lastModifiedBy>
  <cp:revision>45</cp:revision>
  <cp:lastPrinted>2021-08-04T06:56:11Z</cp:lastPrinted>
  <dcterms:created xsi:type="dcterms:W3CDTF">2021-06-08T04:13:26Z</dcterms:created>
  <dcterms:modified xsi:type="dcterms:W3CDTF">2021-10-01T08:48:49Z</dcterms:modified>
</cp:coreProperties>
</file>