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806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613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421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228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034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884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8647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8455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07" autoAdjust="0"/>
  </p:normalViewPr>
  <p:slideViewPr>
    <p:cSldViewPr snapToGrid="0">
      <p:cViewPr>
        <p:scale>
          <a:sx n="30" d="100"/>
          <a:sy n="30" d="100"/>
        </p:scale>
        <p:origin x="-1386" y="-72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86-41B8-AD3C-81720297D5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386-41B8-AD3C-81720297D51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386-41B8-AD3C-81720297D5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046080"/>
        <c:axId val="94047616"/>
      </c:barChart>
      <c:catAx>
        <c:axId val="94046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4047616"/>
        <c:crosses val="autoZero"/>
        <c:auto val="1"/>
        <c:lblAlgn val="ctr"/>
        <c:lblOffset val="100"/>
        <c:noMultiLvlLbl val="0"/>
      </c:catAx>
      <c:valAx>
        <c:axId val="94047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046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2953" y="4964333"/>
            <a:ext cx="16037719" cy="10540259"/>
          </a:xfrm>
        </p:spPr>
        <p:txBody>
          <a:bodyPr anchor="b">
            <a:normAutofit/>
          </a:bodyPr>
          <a:lstStyle>
            <a:lvl1pPr algn="ctr">
              <a:defRPr sz="198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500"/>
            <a:ext cx="16037719" cy="7309500"/>
          </a:xfrm>
        </p:spPr>
        <p:txBody>
          <a:bodyPr>
            <a:normAutofit/>
          </a:bodyPr>
          <a:lstStyle>
            <a:lvl1pPr marL="0" indent="0" algn="ctr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 algn="ctr">
              <a:buNone/>
              <a:defRPr sz="9271"/>
            </a:lvl2pPr>
            <a:lvl3pPr marL="3027442" indent="0" algn="ctr">
              <a:buNone/>
              <a:defRPr sz="7947"/>
            </a:lvl3pPr>
            <a:lvl4pPr marL="4541163" indent="0" algn="ctr">
              <a:buNone/>
              <a:defRPr sz="6622"/>
            </a:lvl4pPr>
            <a:lvl5pPr marL="6054884" indent="0" algn="ctr">
              <a:buNone/>
              <a:defRPr sz="6622"/>
            </a:lvl5pPr>
            <a:lvl6pPr marL="7568605" indent="0" algn="ctr">
              <a:buNone/>
              <a:defRPr sz="6622"/>
            </a:lvl6pPr>
            <a:lvl7pPr marL="9082324" indent="0" algn="ctr">
              <a:buNone/>
              <a:defRPr sz="6622"/>
            </a:lvl7pPr>
            <a:lvl8pPr marL="10596045" indent="0" algn="ctr">
              <a:buNone/>
              <a:defRPr sz="6622"/>
            </a:lvl8pPr>
            <a:lvl9pPr marL="12109766" indent="0" algn="ctr">
              <a:buNone/>
              <a:defRPr sz="662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7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9" y="1590859"/>
            <a:ext cx="4610844" cy="2565684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8" y="1590849"/>
            <a:ext cx="13565237" cy="2565684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38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9" y="7559642"/>
            <a:ext cx="18443377" cy="12586896"/>
          </a:xfrm>
        </p:spPr>
        <p:txBody>
          <a:bodyPr anchor="b">
            <a:normAutofit/>
          </a:bodyPr>
          <a:lstStyle>
            <a:lvl1pPr>
              <a:defRPr sz="1986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9" y="20097982"/>
            <a:ext cx="18443377" cy="6622701"/>
          </a:xfrm>
        </p:spPr>
        <p:txBody>
          <a:bodyPr anchor="t">
            <a:normAutofit/>
          </a:bodyPr>
          <a:lstStyle>
            <a:lvl1pPr marL="0" indent="0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>
              <a:buNone/>
              <a:defRPr sz="5959">
                <a:solidFill>
                  <a:schemeClr val="tx1">
                    <a:tint val="75000"/>
                  </a:schemeClr>
                </a:solidFill>
              </a:defRPr>
            </a:lvl2pPr>
            <a:lvl3pPr marL="30274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3pPr>
            <a:lvl4pPr marL="4541163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4pPr>
            <a:lvl5pPr marL="605488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5pPr>
            <a:lvl6pPr marL="756860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6pPr>
            <a:lvl7pPr marL="908232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7pPr>
            <a:lvl8pPr marL="1059604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8pPr>
            <a:lvl9pPr marL="12109766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0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2273" y="8073394"/>
            <a:ext cx="9088041" cy="192093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73394"/>
            <a:ext cx="9088041" cy="192093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2274" y="7424677"/>
            <a:ext cx="9043491" cy="364511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2274" y="11069800"/>
            <a:ext cx="9043491" cy="1624798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4" y="7424680"/>
            <a:ext cx="9088042" cy="36451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4" y="11069800"/>
            <a:ext cx="9088042" cy="1624798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2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470" y="2018351"/>
            <a:ext cx="6896219" cy="7064204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8041" y="4373087"/>
            <a:ext cx="10825460" cy="21529040"/>
          </a:xfrm>
        </p:spPr>
        <p:txBody>
          <a:bodyPr/>
          <a:lstStyle>
            <a:lvl1pPr>
              <a:defRPr sz="10594"/>
            </a:lvl1pPr>
            <a:lvl2pPr>
              <a:defRPr sz="9271"/>
            </a:lvl2pPr>
            <a:lvl3pPr>
              <a:defRPr sz="7947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470" y="9082562"/>
            <a:ext cx="6896219" cy="1681956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11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470" y="2018347"/>
            <a:ext cx="6896219" cy="7064216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88041" y="4373087"/>
            <a:ext cx="10825460" cy="21529040"/>
          </a:xfrm>
        </p:spPr>
        <p:txBody>
          <a:bodyPr/>
          <a:lstStyle>
            <a:lvl1pPr marL="0" indent="0">
              <a:buNone/>
              <a:defRPr sz="10594"/>
            </a:lvl1pPr>
            <a:lvl2pPr marL="1513721" indent="0">
              <a:buNone/>
              <a:defRPr sz="9271"/>
            </a:lvl2pPr>
            <a:lvl3pPr marL="3027442" indent="0">
              <a:buNone/>
              <a:defRPr sz="7947"/>
            </a:lvl3pPr>
            <a:lvl4pPr marL="4541163" indent="0">
              <a:buNone/>
              <a:defRPr sz="6622"/>
            </a:lvl4pPr>
            <a:lvl5pPr marL="6054884" indent="0">
              <a:buNone/>
              <a:defRPr sz="6622"/>
            </a:lvl5pPr>
            <a:lvl6pPr marL="7568605" indent="0">
              <a:buNone/>
              <a:defRPr sz="6622"/>
            </a:lvl6pPr>
            <a:lvl7pPr marL="9082324" indent="0">
              <a:buNone/>
              <a:defRPr sz="6622"/>
            </a:lvl7pPr>
            <a:lvl8pPr marL="10596045" indent="0">
              <a:buNone/>
              <a:defRPr sz="6622"/>
            </a:lvl8pPr>
            <a:lvl9pPr marL="12109766" indent="0">
              <a:buNone/>
              <a:defRPr sz="662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470" y="9082565"/>
            <a:ext cx="6896219" cy="1681956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2274" y="1614680"/>
            <a:ext cx="18443377" cy="5851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2274" y="8073394"/>
            <a:ext cx="18443377" cy="19209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8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8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14334" y="28060648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42" rtl="0" eaLnBrk="1" latinLnBrk="0" hangingPunct="1">
        <a:lnSpc>
          <a:spcPct val="90000"/>
        </a:lnSpc>
        <a:spcBef>
          <a:spcPct val="0"/>
        </a:spcBef>
        <a:buNone/>
        <a:defRPr sz="145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60" indent="-756860" algn="l" defTabSz="3027442" rtl="0" eaLnBrk="1" latinLnBrk="0" hangingPunct="1">
        <a:lnSpc>
          <a:spcPct val="90000"/>
        </a:lnSpc>
        <a:spcBef>
          <a:spcPts val="3312"/>
        </a:spcBef>
        <a:buFont typeface="Wingdings 2" pitchFamily="18" charset="2"/>
        <a:buChar char="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581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7947" kern="1200">
          <a:solidFill>
            <a:schemeClr val="tx1"/>
          </a:solidFill>
          <a:latin typeface="+mn-lt"/>
          <a:ea typeface="+mn-ea"/>
          <a:cs typeface="+mn-cs"/>
        </a:defRPr>
      </a:lvl2pPr>
      <a:lvl3pPr marL="3784302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023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811744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8325465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839186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1352907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866628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1pPr>
      <a:lvl2pPr marL="1513721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2pPr>
      <a:lvl3pPr marL="3027442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3pPr>
      <a:lvl4pPr marL="4541163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05488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756860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08232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059604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109766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works.doklad.ru/view/zKm8XLXFMu4/all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122">
            <a:extLst>
              <a:ext uri="{FF2B5EF4-FFF2-40B4-BE49-F238E27FC236}">
                <a16:creationId xmlns:a16="http://schemas.microsoft.com/office/drawing/2014/main" xmlns="" id="{3EE68883-82DA-46FF-9B23-5441C1D26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5498"/>
            <a:ext cx="21383625" cy="337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5400" b="1" dirty="0"/>
              <a:t>Здесь должен быть Ваш Заголовок</a:t>
            </a:r>
            <a:endParaRPr lang="en-US" sz="5400" b="1" dirty="0"/>
          </a:p>
          <a:p>
            <a:pPr algn="ctr" eaLnBrk="1" hangingPunct="1"/>
            <a:r>
              <a:rPr lang="ru-RU" sz="4000" dirty="0"/>
              <a:t>Иванов</a:t>
            </a:r>
            <a:r>
              <a:rPr lang="en-US" sz="4000" dirty="0"/>
              <a:t>, </a:t>
            </a:r>
            <a:r>
              <a:rPr lang="ru-RU" sz="4000" dirty="0"/>
              <a:t>А.В.</a:t>
            </a:r>
            <a:r>
              <a:rPr lang="en-US" sz="4000" baseline="30000" dirty="0"/>
              <a:t>1</a:t>
            </a:r>
            <a:r>
              <a:rPr lang="en-US" sz="4000" dirty="0"/>
              <a:t>; </a:t>
            </a:r>
            <a:r>
              <a:rPr lang="ru-RU" sz="4000" dirty="0"/>
              <a:t>Петров</a:t>
            </a:r>
            <a:r>
              <a:rPr lang="en-US" sz="4000" dirty="0"/>
              <a:t>, </a:t>
            </a:r>
            <a:r>
              <a:rPr lang="ru-RU" sz="4000" dirty="0"/>
              <a:t>Д.С.</a:t>
            </a:r>
            <a:r>
              <a:rPr lang="en-US" sz="4000" baseline="30000" dirty="0"/>
              <a:t>2</a:t>
            </a:r>
            <a:r>
              <a:rPr lang="en-US" sz="4000" dirty="0"/>
              <a:t>; </a:t>
            </a:r>
            <a:r>
              <a:rPr lang="ru-RU" sz="4000" dirty="0"/>
              <a:t>Сидоров, А.К.</a:t>
            </a:r>
            <a:r>
              <a:rPr lang="en-US" sz="4000" dirty="0"/>
              <a:t>, PhD</a:t>
            </a:r>
            <a:r>
              <a:rPr lang="en-US" sz="4000" baseline="30000" dirty="0"/>
              <a:t>1,2</a:t>
            </a:r>
          </a:p>
          <a:p>
            <a:pPr algn="ctr" eaLnBrk="1" hangingPunct="1"/>
            <a:r>
              <a:rPr lang="en-US" sz="4000" baseline="30000" dirty="0"/>
              <a:t>1</a:t>
            </a:r>
            <a:r>
              <a:rPr lang="ru-RU" sz="4000" dirty="0"/>
              <a:t>Аффилированный Университет</a:t>
            </a:r>
            <a:r>
              <a:rPr lang="en-US" sz="4000" dirty="0"/>
              <a:t>, </a:t>
            </a:r>
            <a:r>
              <a:rPr lang="en-US" sz="4000" baseline="30000" dirty="0"/>
              <a:t>2</a:t>
            </a:r>
            <a:r>
              <a:rPr lang="ru-RU" sz="4000" dirty="0"/>
              <a:t>Медицинский центр</a:t>
            </a:r>
            <a:endParaRPr lang="en-US" sz="4000" dirty="0"/>
          </a:p>
          <a:p>
            <a:pPr algn="ctr"/>
            <a:r>
              <a:rPr lang="ru-RU" sz="4000" b="1" dirty="0" smtClean="0">
                <a:latin typeface="+mn-lt"/>
              </a:rPr>
              <a:t>vikhrova23.96@mail.ru</a:t>
            </a:r>
            <a:endParaRPr lang="ru-RU" sz="4000" b="1" dirty="0">
              <a:latin typeface="+mn-lt"/>
            </a:endParaRPr>
          </a:p>
        </p:txBody>
      </p:sp>
      <p:sp>
        <p:nvSpPr>
          <p:cNvPr id="66" name="Text Box 189">
            <a:extLst>
              <a:ext uri="{FF2B5EF4-FFF2-40B4-BE49-F238E27FC236}">
                <a16:creationId xmlns:a16="http://schemas.microsoft.com/office/drawing/2014/main" xmlns="" id="{11F7D1A5-5B97-4211-B387-ABCDF362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045" y="5228358"/>
            <a:ext cx="6153465" cy="45858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/>
            <a:r>
              <a:rPr lang="ru-RU" sz="2800" dirty="0">
                <a:latin typeface="+mn-lt"/>
              </a:rPr>
              <a:t>Здесь должна быть аннотация вашей работы.</a:t>
            </a:r>
          </a:p>
          <a:p>
            <a:pPr algn="just" fontAlgn="base"/>
            <a:endParaRPr lang="ru-RU" sz="2800" dirty="0">
              <a:latin typeface="+mn-lt"/>
            </a:endParaRPr>
          </a:p>
          <a:p>
            <a:pPr algn="just" fontAlgn="base"/>
            <a:r>
              <a:rPr lang="ru-RU" sz="2800" dirty="0">
                <a:latin typeface="+mn-lt"/>
              </a:rPr>
              <a:t>Аннотация включает характеристику основной темы, проблемы объекта, цели работы и ее результаты. В аннотации указывают, что нового несет в себе данный документ в сравнении с другими, родственными по тематике и целевому назначению.</a:t>
            </a:r>
            <a:endParaRPr lang="en-US" sz="2800" dirty="0">
              <a:latin typeface="+mn-lt"/>
            </a:endParaRPr>
          </a:p>
        </p:txBody>
      </p:sp>
      <p:sp>
        <p:nvSpPr>
          <p:cNvPr id="67" name="Rectangle 31">
            <a:extLst>
              <a:ext uri="{FF2B5EF4-FFF2-40B4-BE49-F238E27FC236}">
                <a16:creationId xmlns:a16="http://schemas.microsoft.com/office/drawing/2014/main" xmlns="" id="{CB2C2354-633D-47D3-B137-9150FDE14086}"/>
              </a:ext>
            </a:extLst>
          </p:cNvPr>
          <p:cNvSpPr/>
          <p:nvPr/>
        </p:nvSpPr>
        <p:spPr>
          <a:xfrm>
            <a:off x="465045" y="4270198"/>
            <a:ext cx="6153465" cy="9101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Аннотация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68" name="Text Box 194">
            <a:extLst>
              <a:ext uri="{FF2B5EF4-FFF2-40B4-BE49-F238E27FC236}">
                <a16:creationId xmlns:a16="http://schemas.microsoft.com/office/drawing/2014/main" xmlns="" id="{51AE9390-D805-4F15-B8FC-9BC9F1931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2539" y="5649692"/>
            <a:ext cx="6181725" cy="45858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sz="2800" dirty="0">
                <a:latin typeface="Calibri" pitchFamily="34" charset="0"/>
              </a:rPr>
              <a:t>Результаты даются в обработанном варианте: в виде таблиц, графиков, организационных или</a:t>
            </a:r>
          </a:p>
          <a:p>
            <a:pPr algn="just" eaLnBrk="1" hangingPunct="1"/>
            <a:r>
              <a:rPr lang="ru-RU" sz="2800" dirty="0">
                <a:latin typeface="Calibri" pitchFamily="34" charset="0"/>
              </a:rPr>
              <a:t>структурных диаграмм, уравнений, фотографий, рисунков. </a:t>
            </a:r>
          </a:p>
          <a:p>
            <a:pPr algn="just" eaLnBrk="1" hangingPunct="1"/>
            <a:r>
              <a:rPr lang="ru-RU" sz="2800" dirty="0">
                <a:latin typeface="Calibri" pitchFamily="34" charset="0"/>
              </a:rPr>
              <a:t>Обсуждение – это идеи, предположения о полученных фактах, сравнение полученных собственных результатов с результатами других авторов</a:t>
            </a:r>
            <a:r>
              <a:rPr lang="ru-RU" sz="2800" dirty="0" smtClean="0">
                <a:latin typeface="Calibri" pitchFamily="34" charset="0"/>
              </a:rPr>
              <a:t>.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69" name="Rectangle 32">
            <a:extLst>
              <a:ext uri="{FF2B5EF4-FFF2-40B4-BE49-F238E27FC236}">
                <a16:creationId xmlns:a16="http://schemas.microsoft.com/office/drawing/2014/main" xmlns="" id="{78775A09-A1F2-49EB-AD22-D11B71E242C3}"/>
              </a:ext>
            </a:extLst>
          </p:cNvPr>
          <p:cNvSpPr/>
          <p:nvPr/>
        </p:nvSpPr>
        <p:spPr>
          <a:xfrm>
            <a:off x="475789" y="10359924"/>
            <a:ext cx="6146472" cy="9829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Введение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0" name="Text Box 192">
            <a:extLst>
              <a:ext uri="{FF2B5EF4-FFF2-40B4-BE49-F238E27FC236}">
                <a16:creationId xmlns:a16="http://schemas.microsoft.com/office/drawing/2014/main" xmlns="" id="{C4B62EBF-5332-4681-BF63-2804CB57A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00" y="20618767"/>
            <a:ext cx="6134774" cy="883314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dirty="0">
                <a:latin typeface="Calibri" pitchFamily="34" charset="0"/>
              </a:rPr>
              <a:t>Примерная структура раздела: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Общая схема эксперимента (</a:t>
            </a:r>
            <a:r>
              <a:rPr lang="en-US" sz="2800" dirty="0">
                <a:latin typeface="Calibri" pitchFamily="34" charset="0"/>
              </a:rPr>
              <a:t>overview of the experiment).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Популяции/образцы (</a:t>
            </a:r>
            <a:r>
              <a:rPr lang="en-US" sz="2800" dirty="0">
                <a:latin typeface="Calibri" pitchFamily="34" charset="0"/>
              </a:rPr>
              <a:t>population/sample).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Расположение района исследования (</a:t>
            </a:r>
            <a:r>
              <a:rPr lang="en-US" sz="2800" dirty="0">
                <a:latin typeface="Calibri" pitchFamily="34" charset="0"/>
              </a:rPr>
              <a:t>location of sample plot).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Ограничения (</a:t>
            </a:r>
            <a:r>
              <a:rPr lang="en-US" sz="2800" dirty="0">
                <a:latin typeface="Calibri" pitchFamily="34" charset="0"/>
              </a:rPr>
              <a:t>restriction/limiting conditions).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Методика отбора образцов (</a:t>
            </a:r>
            <a:r>
              <a:rPr lang="en-US" sz="2800" dirty="0">
                <a:latin typeface="Calibri" pitchFamily="34" charset="0"/>
              </a:rPr>
              <a:t>sampling technique).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Обработка/подготовка образцов (</a:t>
            </a:r>
            <a:r>
              <a:rPr lang="en-US" sz="2800" dirty="0">
                <a:latin typeface="Calibri" pitchFamily="34" charset="0"/>
              </a:rPr>
              <a:t>procedures).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Материалы (</a:t>
            </a:r>
            <a:r>
              <a:rPr lang="en-US" sz="2800" dirty="0">
                <a:latin typeface="Calibri" pitchFamily="34" charset="0"/>
              </a:rPr>
              <a:t>materials).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Переменные и измерения (</a:t>
            </a:r>
            <a:r>
              <a:rPr lang="en-US" sz="2800" dirty="0">
                <a:latin typeface="Calibri" pitchFamily="34" charset="0"/>
              </a:rPr>
              <a:t>variables and measurements).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Статистическая обработка (</a:t>
            </a:r>
            <a:r>
              <a:rPr lang="en-US" sz="2800" dirty="0">
                <a:latin typeface="Calibri" pitchFamily="34" charset="0"/>
              </a:rPr>
              <a:t>statistical treatment).</a:t>
            </a:r>
          </a:p>
          <a:p>
            <a:pPr algn="just" eaLnBrk="1" hangingPunct="1"/>
            <a:endParaRPr lang="ru-RU" sz="2400" dirty="0"/>
          </a:p>
        </p:txBody>
      </p:sp>
      <p:sp>
        <p:nvSpPr>
          <p:cNvPr id="71" name="Rectangle 33">
            <a:extLst>
              <a:ext uri="{FF2B5EF4-FFF2-40B4-BE49-F238E27FC236}">
                <a16:creationId xmlns:a16="http://schemas.microsoft.com/office/drawing/2014/main" xmlns="" id="{EEF9C951-5CC4-4D89-B2DB-879D46887ACF}"/>
              </a:ext>
            </a:extLst>
          </p:cNvPr>
          <p:cNvSpPr/>
          <p:nvPr/>
        </p:nvSpPr>
        <p:spPr>
          <a:xfrm>
            <a:off x="511953" y="19652167"/>
            <a:ext cx="6142721" cy="9683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Методы и материалы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4" name="Text Box 193">
            <a:extLst>
              <a:ext uri="{FF2B5EF4-FFF2-40B4-BE49-F238E27FC236}">
                <a16:creationId xmlns:a16="http://schemas.microsoft.com/office/drawing/2014/main" xmlns="" id="{5C20D65C-5B59-470C-B40D-FF95562C4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68198" y="11390344"/>
            <a:ext cx="6411496" cy="286227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dirty="0">
                <a:latin typeface="Calibri" pitchFamily="34" charset="0"/>
              </a:rPr>
              <a:t>В заключении можно: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pitchFamily="34" charset="0"/>
              </a:rPr>
              <a:t>обобщить результаты;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pitchFamily="34" charset="0"/>
              </a:rPr>
              <a:t>предложить практическое применение;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pitchFamily="34" charset="0"/>
              </a:rPr>
              <a:t>предложить направление для будущих исследований</a:t>
            </a:r>
            <a:endParaRPr lang="ru-RU" sz="2800" dirty="0" smtClean="0"/>
          </a:p>
        </p:txBody>
      </p:sp>
      <p:sp>
        <p:nvSpPr>
          <p:cNvPr id="75" name="Rectangle 35">
            <a:extLst>
              <a:ext uri="{FF2B5EF4-FFF2-40B4-BE49-F238E27FC236}">
                <a16:creationId xmlns:a16="http://schemas.microsoft.com/office/drawing/2014/main" xmlns="" id="{8FCD4683-9727-47D2-BD5C-12B5716C6F4F}"/>
              </a:ext>
            </a:extLst>
          </p:cNvPr>
          <p:cNvSpPr/>
          <p:nvPr/>
        </p:nvSpPr>
        <p:spPr>
          <a:xfrm>
            <a:off x="14468198" y="10359924"/>
            <a:ext cx="6411496" cy="10304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Заключение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7" name="Text Box 190">
            <a:extLst>
              <a:ext uri="{FF2B5EF4-FFF2-40B4-BE49-F238E27FC236}">
                <a16:creationId xmlns:a16="http://schemas.microsoft.com/office/drawing/2014/main" xmlns="" id="{966CBD5F-D43E-4D47-8201-566218C55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045" y="11354003"/>
            <a:ext cx="6146472" cy="760203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sz="2800" dirty="0">
                <a:latin typeface="Calibri" pitchFamily="34" charset="0"/>
              </a:rPr>
              <a:t>Введение состоит из подразделов: </a:t>
            </a:r>
            <a:endParaRPr lang="en-US" sz="2800" dirty="0">
              <a:latin typeface="Calibri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Описание проблемы, с которой связано исследование или установление научного контекста (</a:t>
            </a:r>
            <a:r>
              <a:rPr lang="ru-RU" sz="2800" dirty="0" err="1">
                <a:latin typeface="Calibri" pitchFamily="34" charset="0"/>
              </a:rPr>
              <a:t>establishing</a:t>
            </a:r>
            <a:r>
              <a:rPr lang="ru-RU" sz="2800" dirty="0">
                <a:latin typeface="Calibri" pitchFamily="34" charset="0"/>
              </a:rPr>
              <a:t> a </a:t>
            </a:r>
            <a:r>
              <a:rPr lang="ru-RU" sz="2800" dirty="0" err="1">
                <a:latin typeface="Calibri" pitchFamily="34" charset="0"/>
              </a:rPr>
              <a:t>context</a:t>
            </a:r>
            <a:r>
              <a:rPr lang="ru-RU" sz="2800" dirty="0">
                <a:latin typeface="Calibri" pitchFamily="34" charset="0"/>
              </a:rPr>
              <a:t>). </a:t>
            </a:r>
            <a:endParaRPr lang="en-US" sz="2800" dirty="0">
              <a:latin typeface="Calibri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Обзор литературы, связанной с исследованием (</a:t>
            </a:r>
            <a:r>
              <a:rPr lang="ru-RU" sz="2800" dirty="0" err="1">
                <a:latin typeface="Calibri" pitchFamily="34" charset="0"/>
              </a:rPr>
              <a:t>reviewing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the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literature</a:t>
            </a:r>
            <a:r>
              <a:rPr lang="ru-RU" sz="2800" dirty="0">
                <a:latin typeface="Calibri" pitchFamily="34" charset="0"/>
              </a:rPr>
              <a:t>). </a:t>
            </a:r>
            <a:endParaRPr lang="en-US" sz="2800" dirty="0">
              <a:latin typeface="Calibri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Описание белых пятен в проблеме или того, что еще не сделано (</a:t>
            </a:r>
            <a:r>
              <a:rPr lang="ru-RU" sz="2800" dirty="0" err="1">
                <a:latin typeface="Calibri" pitchFamily="34" charset="0"/>
              </a:rPr>
              <a:t>establishing</a:t>
            </a:r>
            <a:r>
              <a:rPr lang="ru-RU" sz="2800" dirty="0">
                <a:latin typeface="Calibri" pitchFamily="34" charset="0"/>
              </a:rPr>
              <a:t> a </a:t>
            </a:r>
            <a:r>
              <a:rPr lang="ru-RU" sz="2800" dirty="0" err="1">
                <a:latin typeface="Calibri" pitchFamily="34" charset="0"/>
              </a:rPr>
              <a:t>research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gap</a:t>
            </a:r>
            <a:r>
              <a:rPr lang="ru-RU" sz="2800" dirty="0">
                <a:latin typeface="Calibri" pitchFamily="34" charset="0"/>
              </a:rPr>
              <a:t>). </a:t>
            </a:r>
            <a:endParaRPr lang="en-US" sz="2800" dirty="0">
              <a:latin typeface="Calibri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Формулировка цели исследования (и, возможно, задач – </a:t>
            </a:r>
            <a:r>
              <a:rPr lang="ru-RU" sz="2800" dirty="0" err="1">
                <a:latin typeface="Calibri" pitchFamily="34" charset="0"/>
              </a:rPr>
              <a:t>stating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the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purpose</a:t>
            </a:r>
            <a:r>
              <a:rPr lang="ru-RU" sz="2800" dirty="0">
                <a:latin typeface="Calibri" pitchFamily="34" charset="0"/>
              </a:rPr>
              <a:t>).</a:t>
            </a:r>
            <a:endParaRPr lang="en-US" sz="2800" dirty="0">
              <a:latin typeface="Calibri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Оценка важности исследования (</a:t>
            </a:r>
            <a:r>
              <a:rPr lang="ru-RU" sz="2800" dirty="0" err="1">
                <a:latin typeface="Calibri" pitchFamily="34" charset="0"/>
              </a:rPr>
              <a:t>evaluating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the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err="1">
                <a:latin typeface="Calibri" pitchFamily="34" charset="0"/>
              </a:rPr>
              <a:t>study</a:t>
            </a:r>
            <a:r>
              <a:rPr lang="ru-RU" sz="2800" dirty="0" smtClean="0">
                <a:latin typeface="Calibri" pitchFamily="34" charset="0"/>
              </a:rPr>
              <a:t>).</a:t>
            </a:r>
          </a:p>
          <a:p>
            <a:pPr algn="just"/>
            <a:endParaRPr lang="en-US" sz="2800" dirty="0">
              <a:latin typeface="Calibri" pitchFamily="34" charset="0"/>
            </a:endParaRPr>
          </a:p>
        </p:txBody>
      </p:sp>
      <p:sp>
        <p:nvSpPr>
          <p:cNvPr id="78" name="Rectangle 44">
            <a:extLst>
              <a:ext uri="{FF2B5EF4-FFF2-40B4-BE49-F238E27FC236}">
                <a16:creationId xmlns:a16="http://schemas.microsoft.com/office/drawing/2014/main" xmlns="" id="{20043D7E-7286-48B9-9A5E-E7868B665227}"/>
              </a:ext>
            </a:extLst>
          </p:cNvPr>
          <p:cNvSpPr/>
          <p:nvPr/>
        </p:nvSpPr>
        <p:spPr>
          <a:xfrm>
            <a:off x="7592540" y="4270198"/>
            <a:ext cx="6181725" cy="13794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Результаты и обсуждение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26074" y="9052340"/>
            <a:ext cx="6184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Calibri" pitchFamily="34" charset="0"/>
              </a:rPr>
              <a:t>Диаграмма</a:t>
            </a:r>
            <a:r>
              <a:rPr lang="en-US" sz="2800" b="1" dirty="0">
                <a:latin typeface="Calibri" pitchFamily="34" charset="0"/>
              </a:rPr>
              <a:t> 1.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Название диаграммы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22" name="Rectangle 35">
            <a:extLst>
              <a:ext uri="{FF2B5EF4-FFF2-40B4-BE49-F238E27FC236}">
                <a16:creationId xmlns:a16="http://schemas.microsoft.com/office/drawing/2014/main" xmlns="" id="{8FCD4683-9727-47D2-BD5C-12B5716C6F4F}"/>
              </a:ext>
            </a:extLst>
          </p:cNvPr>
          <p:cNvSpPr/>
          <p:nvPr/>
        </p:nvSpPr>
        <p:spPr>
          <a:xfrm>
            <a:off x="14521233" y="14639810"/>
            <a:ext cx="6358461" cy="10304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Список литературы: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23" name="Text Box 193">
            <a:extLst>
              <a:ext uri="{FF2B5EF4-FFF2-40B4-BE49-F238E27FC236}">
                <a16:creationId xmlns:a16="http://schemas.microsoft.com/office/drawing/2014/main" xmlns="" id="{5C20D65C-5B59-470C-B40D-FF95562C4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21233" y="15684939"/>
            <a:ext cx="6358461" cy="507826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Дмитриев П. С., </a:t>
            </a:r>
            <a:r>
              <a:rPr lang="ru-RU" sz="2400" dirty="0" err="1" smtClean="0"/>
              <a:t>Бородавко</a:t>
            </a:r>
            <a:r>
              <a:rPr lang="ru-RU" sz="2400" dirty="0" smtClean="0"/>
              <a:t> Д. А. Д 53 Экология Казахстана: учеб. пособие. - Петропавловск: СКГУ им. М. </a:t>
            </a:r>
            <a:r>
              <a:rPr lang="ru-RU" sz="2400" dirty="0" err="1" smtClean="0"/>
              <a:t>Козыбаева</a:t>
            </a:r>
            <a:r>
              <a:rPr lang="ru-RU" sz="2400" dirty="0" smtClean="0"/>
              <a:t>, 2013. - 240 с.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works.doklad.ru/view/zKm8XLXFMu4/all.html</a:t>
            </a:r>
            <a:endParaRPr lang="ru-RU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Отчет Анализ </a:t>
            </a:r>
            <a:r>
              <a:rPr lang="ru-RU" sz="2400" dirty="0"/>
              <a:t>состояния охраны </a:t>
            </a:r>
            <a:r>
              <a:rPr lang="ru-RU" sz="2400" dirty="0" smtClean="0"/>
              <a:t>окружающей </a:t>
            </a:r>
            <a:r>
              <a:rPr lang="ru-RU" sz="2400" dirty="0" err="1" smtClean="0"/>
              <a:t>среды.Выявление</a:t>
            </a:r>
            <a:r>
              <a:rPr lang="ru-RU" sz="2400" dirty="0" smtClean="0"/>
              <a:t> </a:t>
            </a:r>
            <a:r>
              <a:rPr lang="ru-RU" sz="2400" dirty="0"/>
              <a:t>социально-экономических факторов и условий, оказывающих воздействие на загрязнение атмосферного </a:t>
            </a:r>
            <a:r>
              <a:rPr lang="ru-RU" sz="2400" dirty="0" smtClean="0"/>
              <a:t>воздуха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/>
              <a:t>Панин М.С. Экология Казахстана </a:t>
            </a:r>
            <a:r>
              <a:rPr lang="ru-RU" sz="2400" dirty="0" smtClean="0"/>
              <a:t>Семипалатинск, 2005</a:t>
            </a:r>
            <a:r>
              <a:rPr lang="ru-RU" sz="2400" dirty="0"/>
              <a:t>. -548 с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92538" y="15238663"/>
            <a:ext cx="61817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Рисунок 1. </a:t>
            </a:r>
            <a:r>
              <a:rPr lang="ru-RU" sz="2800" dirty="0" smtClean="0">
                <a:latin typeface="Calibri" pitchFamily="34" charset="0"/>
              </a:rPr>
              <a:t>Название </a:t>
            </a:r>
            <a:r>
              <a:rPr lang="ru-RU" sz="2800" dirty="0">
                <a:latin typeface="Calibri" pitchFamily="34" charset="0"/>
              </a:rPr>
              <a:t>рисунка </a:t>
            </a:r>
            <a:r>
              <a:rPr lang="ru-RU" sz="2800" dirty="0" smtClean="0">
                <a:latin typeface="Calibri" pitchFamily="34" charset="0"/>
              </a:rPr>
              <a:t>1</a:t>
            </a:r>
            <a:endParaRPr lang="en-US" sz="2800" dirty="0">
              <a:latin typeface="Calibri" pitchFamily="34" charset="0"/>
            </a:endParaRPr>
          </a:p>
          <a:p>
            <a:endParaRPr lang="ru-RU" sz="2400" dirty="0"/>
          </a:p>
        </p:txBody>
      </p:sp>
      <p:graphicFrame>
        <p:nvGraphicFramePr>
          <p:cNvPr id="20" name="Chart 2">
            <a:extLst>
              <a:ext uri="{FF2B5EF4-FFF2-40B4-BE49-F238E27FC236}">
                <a16:creationId xmlns:a16="http://schemas.microsoft.com/office/drawing/2014/main" xmlns="" id="{17FF8AF3-5DA4-47A9-B77B-3D51344BB0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1895287"/>
              </p:ext>
            </p:extLst>
          </p:nvPr>
        </p:nvGraphicFramePr>
        <p:xfrm>
          <a:off x="14408642" y="4265042"/>
          <a:ext cx="6562945" cy="4529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" name="Picture 179" descr="Picture2">
            <a:extLst>
              <a:ext uri="{FF2B5EF4-FFF2-40B4-BE49-F238E27FC236}">
                <a16:creationId xmlns:a16="http://schemas.microsoft.com/office/drawing/2014/main" xmlns="" id="{687C7477-CD31-4BF4-90D8-9FE7AB13F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49" y="16607010"/>
            <a:ext cx="6181725" cy="4120911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92540" y="20904930"/>
            <a:ext cx="49291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Calibri" pitchFamily="34" charset="0"/>
              </a:rPr>
              <a:t>Рисунок </a:t>
            </a:r>
            <a:r>
              <a:rPr lang="ru-RU" sz="2800" b="1" dirty="0">
                <a:latin typeface="Calibri" pitchFamily="34" charset="0"/>
              </a:rPr>
              <a:t>2</a:t>
            </a:r>
            <a:r>
              <a:rPr lang="en-US" sz="2800" b="1" dirty="0">
                <a:latin typeface="Calibri" pitchFamily="34" charset="0"/>
              </a:rPr>
              <a:t>.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Название рисунка 2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24242" y="28928688"/>
            <a:ext cx="47562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latin typeface="Calibri" pitchFamily="34" charset="0"/>
              </a:rPr>
              <a:t>Таблица </a:t>
            </a:r>
            <a:r>
              <a:rPr lang="en-US" sz="2800" b="1" dirty="0">
                <a:latin typeface="Calibri" pitchFamily="34" charset="0"/>
              </a:rPr>
              <a:t>1.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Название таблицы</a:t>
            </a:r>
            <a:endParaRPr lang="en-US" sz="2800" dirty="0">
              <a:latin typeface="Calibri" pitchFamily="34" charset="0"/>
            </a:endParaRPr>
          </a:p>
        </p:txBody>
      </p:sp>
      <p:graphicFrame>
        <p:nvGraphicFramePr>
          <p:cNvPr id="25" name="Content Placeholder 114" descr="Sample table with 4 columns, 7 rows." title="Sample Table">
            <a:extLst>
              <a:ext uri="{FF2B5EF4-FFF2-40B4-BE49-F238E27FC236}">
                <a16:creationId xmlns:a16="http://schemas.microsoft.com/office/drawing/2014/main" xmlns="" id="{0E637337-0507-41F6-97D2-13754FA48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2877740"/>
              </p:ext>
            </p:extLst>
          </p:nvPr>
        </p:nvGraphicFramePr>
        <p:xfrm>
          <a:off x="7724242" y="21859503"/>
          <a:ext cx="6175916" cy="68355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439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39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39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439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90069">
                <a:tc>
                  <a:txBody>
                    <a:bodyPr/>
                    <a:lstStyle/>
                    <a:p>
                      <a:endParaRPr lang="en-US" sz="2700" dirty="0"/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Heading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Heading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Heading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9586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800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790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4001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9586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356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856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290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9586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954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875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976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9586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324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325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301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9586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199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137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186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9586">
                <a:tc>
                  <a:txBody>
                    <a:bodyPr/>
                    <a:lstStyle/>
                    <a:p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T="34290" marB="34290" anchor="ctr"/>
                </a:tc>
              </a:tr>
              <a:tr h="549586">
                <a:tc>
                  <a:txBody>
                    <a:bodyPr/>
                    <a:lstStyle/>
                    <a:p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T="34290" marB="34290" anchor="ctr"/>
                </a:tc>
              </a:tr>
              <a:tr h="549586">
                <a:tc>
                  <a:txBody>
                    <a:bodyPr/>
                    <a:lstStyle/>
                    <a:p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T="34290" marB="34290" anchor="ctr"/>
                </a:tc>
              </a:tr>
              <a:tr h="549586">
                <a:tc>
                  <a:txBody>
                    <a:bodyPr/>
                    <a:lstStyle/>
                    <a:p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T="34290" marB="34290" anchor="ctr"/>
                </a:tc>
              </a:tr>
              <a:tr h="549586">
                <a:tc>
                  <a:txBody>
                    <a:bodyPr/>
                    <a:lstStyle/>
                    <a:p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T="34290" marB="34290" anchor="ctr"/>
                </a:tc>
              </a:tr>
              <a:tr h="549586">
                <a:tc>
                  <a:txBody>
                    <a:bodyPr/>
                    <a:lstStyle/>
                    <a:p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T="34290" marB="34290" anchor="ctr"/>
                </a:tc>
              </a:tr>
            </a:tbl>
          </a:graphicData>
        </a:graphic>
      </p:graphicFrame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739" y="10875134"/>
            <a:ext cx="6181725" cy="427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14731850" y="21457123"/>
            <a:ext cx="5937226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Calibri" pitchFamily="34" charset="0"/>
              </a:rPr>
              <a:t>* </a:t>
            </a:r>
            <a:r>
              <a:rPr lang="ru-RU" sz="2800" dirty="0"/>
              <a:t>Выступления в работе секции необходимо подготовить </a:t>
            </a:r>
            <a:r>
              <a:rPr lang="ru-RU" sz="2800" dirty="0" err="1"/>
              <a:t>постерный</a:t>
            </a:r>
            <a:r>
              <a:rPr lang="ru-RU" sz="2800" dirty="0"/>
              <a:t> доклад по шаблону </a:t>
            </a:r>
            <a:r>
              <a:rPr lang="kk-KZ" sz="2800" dirty="0"/>
              <a:t>формате </a:t>
            </a:r>
            <a:r>
              <a:rPr lang="en-US" sz="2800" dirty="0"/>
              <a:t>Power Point</a:t>
            </a:r>
            <a:r>
              <a:rPr lang="ru-RU" sz="2800" dirty="0"/>
              <a:t> (.</a:t>
            </a:r>
            <a:r>
              <a:rPr lang="en-US" sz="2800" dirty="0" err="1"/>
              <a:t>ppt</a:t>
            </a:r>
            <a:r>
              <a:rPr lang="ru-RU" sz="2800" dirty="0"/>
              <a:t>)</a:t>
            </a:r>
            <a:r>
              <a:rPr lang="kk-KZ" sz="2800" dirty="0"/>
              <a:t>.</a:t>
            </a:r>
            <a:endParaRPr lang="ru-RU" sz="2800" dirty="0"/>
          </a:p>
          <a:p>
            <a:pPr algn="just"/>
            <a:r>
              <a:rPr lang="ru-RU" sz="2800" dirty="0"/>
              <a:t>Доклады, представляемые на конференцию, должны содержать результаты актуальных научных исследований и иметь важное практическое значение. </a:t>
            </a:r>
          </a:p>
          <a:p>
            <a:pPr algn="just"/>
            <a:r>
              <a:rPr lang="ru-RU" sz="2800" dirty="0"/>
              <a:t>Доклады</a:t>
            </a:r>
            <a:r>
              <a:rPr lang="kk-KZ" sz="2800" dirty="0"/>
              <a:t> (с указанием направления)</a:t>
            </a:r>
            <a:r>
              <a:rPr lang="ru-RU" sz="2800" dirty="0"/>
              <a:t> высылаются по нижеуказанному электронному адресу. Документ об оплате организационного взноса представляется по электронной почте в виде сканированного изображения документа в формате IPEG (</a:t>
            </a:r>
            <a:r>
              <a:rPr lang="ru-RU" sz="2800" dirty="0" err="1"/>
              <a:t>ipg</a:t>
            </a:r>
            <a:r>
              <a:rPr lang="ru-RU" sz="2800" dirty="0"/>
              <a:t>) или  </a:t>
            </a:r>
            <a:r>
              <a:rPr lang="ru-RU" sz="2800" dirty="0" err="1"/>
              <a:t>pdf</a:t>
            </a:r>
            <a:r>
              <a:rPr lang="ru-RU" sz="2800" dirty="0"/>
              <a:t>.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5" name="Rectangle 265">
            <a:extLst>
              <a:ext uri="{FF2B5EF4-FFF2-40B4-BE49-F238E27FC236}">
                <a16:creationId xmlns:a16="http://schemas.microsoft.com/office/drawing/2014/main" xmlns="" id="{74D65BAF-CACE-4D6C-AFE1-DBAB1F38CA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173828" y="415497"/>
            <a:ext cx="2975131" cy="2233109"/>
          </a:xfrm>
          <a:prstGeom prst="rect">
            <a:avLst/>
          </a:prstGeom>
          <a:blipFill dpi="0" rotWithShape="1">
            <a:blip r:embed="rId6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814" tIns="41907" rIns="83814" bIns="41907" anchor="ctr"/>
          <a:lstStyle/>
          <a:p>
            <a:pPr algn="ctr" defTabSz="4022725"/>
            <a:r>
              <a:rPr lang="ru-RU" sz="2800" b="1" dirty="0">
                <a:latin typeface="Calibri" pitchFamily="34" charset="0"/>
              </a:rPr>
              <a:t>ПОМЕНЯЙТЕ ЭТОТ БЛОК НА ЛОГОТИП СВОЕЙ ОРГАНИЗАЦИИ</a:t>
            </a:r>
            <a:endParaRPr lang="en-US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55720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468</Words>
  <Application>Microsoft Office PowerPoint</Application>
  <PresentationFormat>Произвольный</PresentationFormat>
  <Paragraphs>71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HDOfficeLightV0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Yulya Baklanova</dc:creator>
  <cp:lastModifiedBy>1к310к2</cp:lastModifiedBy>
  <cp:revision>24</cp:revision>
  <dcterms:created xsi:type="dcterms:W3CDTF">2017-10-02T13:44:20Z</dcterms:created>
  <dcterms:modified xsi:type="dcterms:W3CDTF">2021-03-18T12:00:09Z</dcterms:modified>
</cp:coreProperties>
</file>