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722" r:id="rId2"/>
  </p:sldMasterIdLst>
  <p:notesMasterIdLst>
    <p:notesMasterId r:id="rId10"/>
  </p:notesMasterIdLst>
  <p:sldIdLst>
    <p:sldId id="329" r:id="rId3"/>
    <p:sldId id="350" r:id="rId4"/>
    <p:sldId id="344" r:id="rId5"/>
    <p:sldId id="346" r:id="rId6"/>
    <p:sldId id="343" r:id="rId7"/>
    <p:sldId id="349" r:id="rId8"/>
    <p:sldId id="34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4BC"/>
    <a:srgbClr val="0A4773"/>
    <a:srgbClr val="EC1818"/>
    <a:srgbClr val="FF66FF"/>
    <a:srgbClr val="C59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4B65-9A13-4676-88CC-349CC4B6FA44}" type="datetimeFigureOut">
              <a:rPr lang="ru-RU" smtClean="0"/>
              <a:t>19.01.2023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CFE83-26B2-4A7D-B2F0-5E0C35681E0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17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827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1899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9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09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4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3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9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2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97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59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23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Karasholakova, January 17-19, 2023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0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Karasholakova, January 17-19, 2023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cpro2\Desktop\ЛОГО2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89" y="260648"/>
            <a:ext cx="216931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cpro2\Desktop\ЛОГО2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89" y="260648"/>
            <a:ext cx="216931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5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rcid.org/" TargetMode="External"/><Relationship Id="rId3" Type="http://schemas.openxmlformats.org/officeDocument/2006/relationships/hyperlink" Target="https://www.youtube.com/channel/UCkMgZ2Z4wfYD9JRMNotBN_A" TargetMode="External"/><Relationship Id="rId7" Type="http://schemas.openxmlformats.org/officeDocument/2006/relationships/hyperlink" Target="https://teacode.com/online/udc/" TargetMode="External"/><Relationship Id="rId2" Type="http://schemas.openxmlformats.org/officeDocument/2006/relationships/hyperlink" Target="https://adilet.zan.kz/rus/docs/V2300031654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researchgate.net/" TargetMode="External"/><Relationship Id="rId5" Type="http://schemas.openxmlformats.org/officeDocument/2006/relationships/hyperlink" Target="https://spubl.kz/kk/journals-scopus-wos?utm_source=facebook&amp;utm_medium=organic&amp;utm_campaign=journals&amp;fbclid=IwAR2Zf0o92aqFsWWn9Cx4_09ppSQzKYsKPGxh1CNdF910Wsvup4NHb8D7ncI" TargetMode="External"/><Relationship Id="rId10" Type="http://schemas.openxmlformats.org/officeDocument/2006/relationships/hyperlink" Target="http://scs.viniti.ru/udc/Default.aspx" TargetMode="External"/><Relationship Id="rId4" Type="http://schemas.openxmlformats.org/officeDocument/2006/relationships/hyperlink" Target="https://www.youtube.com/channel/UC-jcSUbIk4FHNu4IarDwqog/videos" TargetMode="External"/><Relationship Id="rId9" Type="http://schemas.openxmlformats.org/officeDocument/2006/relationships/hyperlink" Target="https://grnti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journalfinder.elsevier.com/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www.scopus.com/sources.uri?zone=TopNavBar&amp;origin=searchbasic" TargetMode="External"/><Relationship Id="rId4" Type="http://schemas.openxmlformats.org/officeDocument/2006/relationships/hyperlink" Target="https://www.scopus.com/search/form.uri?display=basic#bas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jl.clarivate.com/home?mm" TargetMode="Externa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s://mjl.clarivate.com/home?utm_source=wos&amp;utm_medium=web&amp;utm_campaign=header-nav" TargetMode="External"/><Relationship Id="rId4" Type="http://schemas.openxmlformats.org/officeDocument/2006/relationships/hyperlink" Target="https://www.webofscience.com/wos/woscc/basic-searc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/?mailto=mailto:gylym.zhu@gmail.com" TargetMode="External"/><Relationship Id="rId2" Type="http://schemas.openxmlformats.org/officeDocument/2006/relationships/hyperlink" Target="http://zhetysu.edu.kz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17" y="-603448"/>
            <a:ext cx="9144000" cy="3024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1021" y="2852936"/>
            <a:ext cx="8856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Журналға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мақаланы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онлайн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жіберу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Онлайн подача статьи в журнал (без посредников)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Семинар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19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қаңтар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сағ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15.00,  313 ауд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45" b="24400"/>
          <a:stretch/>
        </p:blipFill>
        <p:spPr bwMode="auto">
          <a:xfrm>
            <a:off x="4" y="1"/>
            <a:ext cx="9152613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73567" y="6309320"/>
            <a:ext cx="21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Талдықорған, 2023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6"/>
          <p:cNvSpPr txBox="1">
            <a:spLocks/>
          </p:cNvSpPr>
          <p:nvPr/>
        </p:nvSpPr>
        <p:spPr>
          <a:xfrm>
            <a:off x="180435" y="6381328"/>
            <a:ext cx="3380184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Karasholakova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January 17-19, 2023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496" y="188640"/>
            <a:ext cx="8668479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"О внесении изменений и дополнений в некоторые приказы Министра образования и науки Республики Казахстан"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Министра науки и высшего образования Республики Казахстан от 9 января 2023 года № 7. Зарегистрировано в Министерстве юстиции Республики Казахстан 10 января 2023 года №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31654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adilet.zan.kz/rus/docs/V2300031654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852936"/>
            <a:ext cx="2926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по-русски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934611"/>
            <a:ext cx="5868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www.youtube.com/channel/UCkMgZ2Z4wfYD9JRMNotBN_A</a:t>
            </a:r>
            <a:r>
              <a:rPr lang="ru-RU" sz="1400" dirty="0" smtClean="0"/>
              <a:t> </a:t>
            </a:r>
            <a:endParaRPr lang="kk-KZ" sz="1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3413031"/>
            <a:ext cx="58795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www.youtube.com/channel/UC-jcSUbIk4FHNu4IarDwqog/videos</a:t>
            </a:r>
            <a:r>
              <a:rPr lang="ru-RU" sz="1400" dirty="0" smtClean="0"/>
              <a:t> </a:t>
            </a:r>
            <a:endParaRPr lang="kk-KZ" sz="1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356992"/>
            <a:ext cx="2494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Научные Публикации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1833052"/>
            <a:ext cx="58795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spubl.kz/kk/journals-scopus-wos?utm_source=facebook&amp;utm_medium=organic&amp;utm_campaign=journals&amp;fbclid=IwAR2Zf0o92aqFsWWn9Cx4_09ppSQzKYsKPGxh1CNdF910Wsvup4NHb8D7ncI</a:t>
            </a:r>
            <a:r>
              <a:rPr lang="ru-RU" sz="1400" dirty="0" smtClean="0"/>
              <a:t> </a:t>
            </a:r>
            <a:endParaRPr lang="kk-KZ" sz="14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773387"/>
            <a:ext cx="28803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 of Science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Scopus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азақстан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журналдары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3782809"/>
            <a:ext cx="2786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6"/>
              </a:rPr>
              <a:t>https://www.researchgate.net/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805550"/>
            <a:ext cx="1623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ResearchGate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7488" y="4293096"/>
            <a:ext cx="7163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ORCID или 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Researcher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Contributor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ID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(Открытый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идентификатор исследователя 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участника)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3261" y="5517232"/>
            <a:ext cx="495480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УДК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Универсальная Десятичная Классификация)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5532621"/>
            <a:ext cx="30021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7"/>
              </a:rPr>
              <a:t>https://teacode.com/online/udc</a:t>
            </a:r>
            <a:r>
              <a:rPr lang="en-US" sz="1600" dirty="0" smtClean="0">
                <a:hlinkClick r:id="rId7"/>
              </a:rPr>
              <a:t>/</a:t>
            </a:r>
            <a:r>
              <a:rPr lang="kk-KZ" sz="1600" dirty="0" smtClean="0"/>
              <a:t> 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42239" y="4416206"/>
            <a:ext cx="17429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>
                <a:hlinkClick r:id="rId8"/>
              </a:rPr>
              <a:t>https://orcid.org</a:t>
            </a:r>
            <a:r>
              <a:rPr lang="en-US" sz="1600" dirty="0" smtClean="0">
                <a:hlinkClick r:id="rId8"/>
              </a:rPr>
              <a:t>/</a:t>
            </a:r>
            <a:r>
              <a:rPr lang="kk-KZ" sz="1600" dirty="0" smtClean="0"/>
              <a:t> 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99701" y="5002724"/>
            <a:ext cx="1564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9"/>
              </a:rPr>
              <a:t>https://grnti.ru</a:t>
            </a:r>
            <a:r>
              <a:rPr lang="en-US" sz="1600" dirty="0" smtClean="0">
                <a:hlinkClick r:id="rId9"/>
              </a:rPr>
              <a:t>/</a:t>
            </a:r>
            <a:r>
              <a:rPr lang="kk-KZ" sz="1600" dirty="0" smtClean="0"/>
              <a:t> 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42239" y="6036677"/>
            <a:ext cx="3202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10"/>
              </a:rPr>
              <a:t>http://</a:t>
            </a:r>
            <a:r>
              <a:rPr lang="en-US" sz="1600" dirty="0" smtClean="0">
                <a:hlinkClick r:id="rId10"/>
              </a:rPr>
              <a:t>scs.viniti.ru/udc/Default.aspx</a:t>
            </a:r>
            <a:r>
              <a:rPr lang="kk-KZ" sz="1600" dirty="0" smtClean="0"/>
              <a:t> 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8789" y="5958245"/>
            <a:ext cx="3025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Расшифровка формул УДК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9511" y="4941168"/>
            <a:ext cx="734481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ГРНТИ (ГОСУДАРСТВЕННЫЙ РУБРИКАТОР НАУЧНО-ТЕХНИЧЕСКОЙ ИНФОРМАЦИИ)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МРНТИ (МЕЖДУНАРОДНЫЙ РУБРИКАТОР НАУЧНО-ТЕХНИЧЕСКОЙ ИНФОРМАЦИИ)</a:t>
            </a:r>
            <a:endParaRPr lang="ru-RU" sz="1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ижний колонтитул 6"/>
          <p:cNvSpPr txBox="1">
            <a:spLocks/>
          </p:cNvSpPr>
          <p:nvPr/>
        </p:nvSpPr>
        <p:spPr>
          <a:xfrm>
            <a:off x="220398" y="6400213"/>
            <a:ext cx="3380184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Karasholakova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January 17-19, 2023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7"/>
          <p:cNvSpPr txBox="1">
            <a:spLocks/>
          </p:cNvSpPr>
          <p:nvPr/>
        </p:nvSpPr>
        <p:spPr>
          <a:xfrm>
            <a:off x="8604448" y="6381328"/>
            <a:ext cx="36004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3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218" y="764704"/>
            <a:ext cx="6474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аза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Scopus </a:t>
            </a:r>
            <a:r>
              <a:rPr lang="kk-K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поиска журналов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80435" y="6381328"/>
            <a:ext cx="3380184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Karasholakova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January 17-19, 2023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36004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3212976"/>
            <a:ext cx="31003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2"/>
              </a:rPr>
              <a:t>https://journalfinder.elsevier.com</a:t>
            </a:r>
            <a:r>
              <a:rPr lang="en-US" sz="1600" dirty="0" smtClean="0">
                <a:hlinkClick r:id="rId2"/>
              </a:rPr>
              <a:t>/</a:t>
            </a:r>
            <a:r>
              <a:rPr lang="kk-KZ" sz="1600" dirty="0" smtClean="0"/>
              <a:t> </a:t>
            </a:r>
            <a:endParaRPr lang="ru-RU" sz="1600" dirty="0"/>
          </a:p>
        </p:txBody>
      </p:sp>
      <p:pic>
        <p:nvPicPr>
          <p:cNvPr id="4100" name="Picture 4" descr="https://zhetysu.edu.kz/wp-content/uploads/2021/03/%D0%B7%D0%B0%D0%B3%D1%80%D1%83%D0%B6%D0%B5%D0%BD%D0%BD%D0%BE%D0%B5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2232248" cy="65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572000" y="141277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cs typeface="Times New Roman" pitchFamily="18" charset="0"/>
                <a:hlinkClick r:id="rId4"/>
              </a:rPr>
              <a:t>https://</a:t>
            </a:r>
            <a:r>
              <a:rPr lang="en-US" sz="1400" dirty="0" smtClean="0">
                <a:cs typeface="Times New Roman" pitchFamily="18" charset="0"/>
                <a:hlinkClick r:id="rId4"/>
              </a:rPr>
              <a:t>www.scopus.com/search/form.uri?display=basic#basic</a:t>
            </a:r>
            <a:r>
              <a:rPr lang="en-US" sz="1400" dirty="0" smtClean="0">
                <a:cs typeface="Times New Roman" pitchFamily="18" charset="0"/>
              </a:rPr>
              <a:t> 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5677" y="1340768"/>
            <a:ext cx="4234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Прямая ссылка для входа в базу Скопус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в поискови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гугл, яндекс наберите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5677" y="2996952"/>
            <a:ext cx="4109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Прямая ссылка для входа в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Journal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finder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базы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поисковике гугл, яндекс наберите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Journal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finder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348880"/>
            <a:ext cx="41136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www.scopus.com/sources.uri?zone=TopNavBar&amp;origin=searchbasic</a:t>
            </a:r>
            <a:r>
              <a:rPr lang="kk-KZ" sz="1400" dirty="0" smtClean="0"/>
              <a:t> 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2348880"/>
            <a:ext cx="345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Источники это и есть журналы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8909" y="4581128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Finder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инструмент поиска журнала для дальнейшей публикации научных исследований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Для поиска журнала вы используете название и аннотацию вашей статьи. Когда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 нажимаете «Найти журналы», алгоритм создает «профиль» вашего исследования на основе вашего реферата (+ название, если вы его включили). Затем этот «профиль» сравнивается с «профилями» ранее опубликованных статей для всех журналов, индексируемых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Затем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Finder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создает список из 40 рекомендуемых журналов, которые публикуют аналогичные исследования на основе соответствующих «профилей». Список автоматически оценивается журналом, наиболее подходящим для вашего исследования, в верхней части списка (но вы можете отсортировать список на основе других предпочтений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789040"/>
            <a:ext cx="4389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1E04BC"/>
                </a:solidFill>
              </a:rPr>
              <a:t>chrome-extension://</a:t>
            </a:r>
            <a:r>
              <a:rPr lang="en-US" sz="1200" dirty="0" err="1">
                <a:solidFill>
                  <a:srgbClr val="1E04BC"/>
                </a:solidFill>
              </a:rPr>
              <a:t>efaidnbmnnnibpcajpcglclefindmkaj</a:t>
            </a:r>
            <a:r>
              <a:rPr lang="en-US" sz="1200" dirty="0">
                <a:solidFill>
                  <a:srgbClr val="1E04BC"/>
                </a:solidFill>
              </a:rPr>
              <a:t>/https://</a:t>
            </a:r>
            <a:r>
              <a:rPr lang="en-US" sz="1200" dirty="0" smtClean="0">
                <a:solidFill>
                  <a:srgbClr val="1E04BC"/>
                </a:solidFill>
              </a:rPr>
              <a:t>library.nstu.ru/files/new/2020/02/Elsevier%20Journal%20Finder.pdf</a:t>
            </a:r>
            <a:r>
              <a:rPr lang="kk-KZ" sz="1200" dirty="0" smtClean="0">
                <a:solidFill>
                  <a:srgbClr val="1E04BC"/>
                </a:solidFill>
              </a:rPr>
              <a:t>  </a:t>
            </a:r>
            <a:endParaRPr lang="ru-RU" sz="1200" dirty="0">
              <a:solidFill>
                <a:srgbClr val="1E04B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4066039"/>
            <a:ext cx="441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Инструкция пользования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Journal finder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937" y="1268760"/>
            <a:ext cx="9024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980728"/>
            <a:ext cx="6474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База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 of Science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поиска журналов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80435" y="6381328"/>
            <a:ext cx="3380184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Karasholakova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January 17-19, 2023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36004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645024"/>
            <a:ext cx="33791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hlinkClick r:id="rId2"/>
              </a:rPr>
              <a:t>https://mjl.clarivate.com/home?mm</a:t>
            </a:r>
            <a:r>
              <a:rPr lang="en-US" sz="1600" dirty="0" smtClean="0"/>
              <a:t>= </a:t>
            </a:r>
            <a:endParaRPr lang="ru-RU" sz="1600" dirty="0"/>
          </a:p>
        </p:txBody>
      </p:sp>
      <p:pic>
        <p:nvPicPr>
          <p:cNvPr id="4098" name="Picture 2" descr="https://zhetysu.edu.kz/wp-content/uploads/2021/03/%D0%B7%D0%B0%D0%B3%D1%80%D1%83%D0%B6%D0%B5%D0%BD%D0%BD%D0%BE%D0%B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75" y="193254"/>
            <a:ext cx="2309935" cy="66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5677" y="1556792"/>
            <a:ext cx="423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Прямая ссылка для входа в базу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Web of Science 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в поискови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гугл, яндекс наберите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Web of Science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26010" y="1700808"/>
            <a:ext cx="4295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www.webofscience.com/wos/woscc/basic-search</a:t>
            </a:r>
            <a:r>
              <a:rPr lang="en-US" sz="1400" dirty="0" smtClean="0"/>
              <a:t> 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4887" y="292494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mjl.clarivate.com/home?utm_source=wos&amp;utm_medium=web&amp;utm_campaign=header-nav</a:t>
            </a:r>
            <a:r>
              <a:rPr lang="en-US" sz="1600" dirty="0" smtClean="0"/>
              <a:t> 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924944"/>
            <a:ext cx="423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Прямая ссылка для входа в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Master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ournal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</a:t>
            </a:r>
            <a:r>
              <a:rPr lang="kk-KZ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Web of Science </a:t>
            </a:r>
            <a:endParaRPr 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в поискови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гугл, яндекс наберите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Master Journal List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1" y="4221088"/>
            <a:ext cx="86241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Master Journal List </a:t>
            </a:r>
            <a:r>
              <a:rPr lang="kk-K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журналов)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— бесплатный инструмент, позволяющий совершать поиск по всем названиям, в настоящее время включенным в 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Список основных журналов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обновляется ежемесячно и позволяет исследователям, издателям и библиотекарям отслеживать события, происходящие в сфере публикаций. Пользователи могут просматривать информацию о том, в какой индекс включен журнал, выполнять поиск по ключевому слову, названию, ISSN или теме, а также просматривать все журналы по индексу.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Список основных журналов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содержит примечания к области, предоставляющие пользователям подробные определения тематических категорий 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63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937" y="1268760"/>
            <a:ext cx="9024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80435" y="6381328"/>
            <a:ext cx="3380184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Karasholakova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January 17-19, 2023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36004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07" y="2580925"/>
            <a:ext cx="884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подобрать журнал для публикации статьи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1805" y="260648"/>
            <a:ext cx="8704430" cy="21852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публикации статей в журналах базы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Scopus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 of Science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Защита докторской диссертации и присуждение степени доктора философии (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PhD)</a:t>
            </a:r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Присуждение ученых званий (ассоц. проф, профессор)</a:t>
            </a:r>
          </a:p>
          <a:p>
            <a:pPr marL="342900" indent="-342900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Присуждение государственных  именных премий и стипендии</a:t>
            </a:r>
          </a:p>
          <a:p>
            <a:pPr marL="342900" indent="-342900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Присуждение звания «Лучший преподаватель ВУЗа», «Лучший научный работник»</a:t>
            </a:r>
          </a:p>
          <a:p>
            <a:pPr marL="342900" indent="-342900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Конкурс вакантных должностей ППС</a:t>
            </a:r>
          </a:p>
          <a:p>
            <a:pPr marL="342900" indent="-342900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Руководитель грантовых проектов КН МНВО РК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601" y="2996952"/>
            <a:ext cx="868314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Проверить наличие и индексацию журнала в базах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Scopus и Web of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названию,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ISSN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издательству.</a:t>
            </a:r>
          </a:p>
          <a:p>
            <a:pPr marL="342900" indent="-342900" algn="just">
              <a:buAutoNum type="arabicPeriod"/>
            </a:pP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на соответствие 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профиль и направление категории журналов.</a:t>
            </a:r>
            <a:endParaRPr lang="kk-KZ" sz="17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процентиль  (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и квартиль (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количество опубликованных журналов по годам. </a:t>
            </a: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Homepage 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(Сайт журнала),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сравнить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плату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за обработку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Processing Charge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APC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Publication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Charges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 РС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7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для себя список журналов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вышеуказанным признакам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(категория, процентиль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, квартиль, цена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kk-KZ" sz="1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Сравнить журналы из базы 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Scopus и Web of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425" y="188640"/>
            <a:ext cx="6275040" cy="778098"/>
          </a:xfrm>
        </p:spPr>
        <p:txBody>
          <a:bodyPr/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онлайн подать статью в журнал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Submission/ Submit a Manuscript /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Submission)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81327"/>
            <a:ext cx="467072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740" y="1124744"/>
            <a:ext cx="868314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Homepage </a:t>
            </a:r>
            <a:r>
              <a:rPr lang="kk-KZ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(Сайт журнала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зарегистрироваться как автор</a:t>
            </a:r>
          </a:p>
          <a:p>
            <a:pPr marL="342900" indent="-342900" algn="just">
              <a:buFontTx/>
              <a:buAutoNum type="arabicPeriod"/>
            </a:pP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Найти руководство для авторов 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Author guidelines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 Guide 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authors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 Manuscript Guidelines / </a:t>
            </a:r>
            <a:endParaRPr lang="kk-KZ" sz="17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Найти информацию про плату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за обработку статьи </a:t>
            </a:r>
            <a:r>
              <a:rPr lang="kk-KZ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Article Processing Charge</a:t>
            </a:r>
            <a:r>
              <a:rPr lang="kk-KZ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APC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Publication Charges - </a:t>
            </a:r>
            <a:r>
              <a:rPr lang="kk-KZ" sz="17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РС</a:t>
            </a:r>
            <a:r>
              <a:rPr lang="kk-KZ" sz="1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k-KZ" sz="17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Оформить статью по требованию журнала</a:t>
            </a: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Собрать данные всех авторов в отдельном файле 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(ФИО, страна, место работы/аффиляция, должность, ученая степень и ученое звание, контакты – телефон, электронная почта, </a:t>
            </a:r>
            <a:r>
              <a:rPr lang="en-US" sz="1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Scopus Author </a:t>
            </a:r>
            <a:r>
              <a:rPr lang="en-US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Researcher ID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ORCID</a:t>
            </a:r>
            <a:r>
              <a:rPr lang="kk-KZ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Подготовить все сопроводительные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kk-KZ" sz="1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(Сопроводительное 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– </a:t>
            </a:r>
            <a:r>
              <a:rPr lang="en-US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Cover letter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Согласие на публикацию</a:t>
            </a:r>
            <a:r>
              <a:rPr lang="kk-KZ" sz="1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Освобождение 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авторских 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прав, Передача авторских прав - </a:t>
            </a:r>
            <a:r>
              <a:rPr lang="en-US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Copyright release</a:t>
            </a:r>
            <a:r>
              <a:rPr lang="kk-KZ" sz="1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тд.)</a:t>
            </a: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Чек лист (проверить рукопись еще раз, проверить наличие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сопроводительных документов, собрать подписи соавторов и тд)</a:t>
            </a:r>
          </a:p>
          <a:p>
            <a:pPr marL="342900" indent="-342900" algn="just">
              <a:buAutoNum type="arabicPeriod"/>
            </a:pPr>
            <a:r>
              <a:rPr lang="kk-KZ" sz="1700" b="1" dirty="0" smtClean="0">
                <a:latin typeface="Times New Roman" pitchFamily="18" charset="0"/>
                <a:cs typeface="Times New Roman" pitchFamily="18" charset="0"/>
              </a:rPr>
              <a:t>Подать через онлайн систему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и (или) напрямую отправить статью/рукопись на электронный адрес редакции </a:t>
            </a:r>
            <a:r>
              <a:rPr lang="kk-KZ" sz="1700" dirty="0">
                <a:latin typeface="Times New Roman" pitchFamily="18" charset="0"/>
                <a:cs typeface="Times New Roman" pitchFamily="18" charset="0"/>
              </a:rPr>
              <a:t>журнала </a:t>
            </a:r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Доработка статьи по замечаниям рецензентов</a:t>
            </a:r>
          </a:p>
          <a:p>
            <a:pPr marL="342900" indent="-342900" algn="just">
              <a:buAutoNum type="arabicPeriod"/>
            </a:pP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Повторная подача статьи</a:t>
            </a:r>
          </a:p>
          <a:p>
            <a:pPr marL="342900" indent="-342900" algn="just">
              <a:buAutoNum type="arabicPeriod"/>
            </a:pPr>
            <a:endParaRPr lang="kk-KZ" sz="17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kk-KZ" sz="17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32813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ижний колонтитул 6"/>
          <p:cNvSpPr txBox="1">
            <a:spLocks/>
          </p:cNvSpPr>
          <p:nvPr/>
        </p:nvSpPr>
        <p:spPr>
          <a:xfrm>
            <a:off x="180435" y="6381328"/>
            <a:ext cx="3380184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Karasholakova, January 17-19, 2023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937" y="1268760"/>
            <a:ext cx="9024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180435" y="6381328"/>
            <a:ext cx="3380184" cy="365125"/>
          </a:xfrm>
        </p:spPr>
        <p:txBody>
          <a:bodyPr/>
          <a:lstStyle/>
          <a:p>
            <a:r>
              <a:rPr lang="en-US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Karasholakova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January 17-19, 2023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36004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1949" y="3789040"/>
            <a:ext cx="5207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9203" y="1284292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Семинарға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уақыттарыңызды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келгендіріңізге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шыдамдылық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танытып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соңына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қатысқандырыңызға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КӨП РАҚМЕТ!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Ғылым және ғылыми жобаларды коммерцияландыру бөлімі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сіздерді барлық уақытта семинарларымызда күтеміз.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97172" y="4636874"/>
            <a:ext cx="41953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Zhetysu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University named after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I.Zhansugurov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website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http://zhetysu.edu.kz/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вкладка НАУКА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187 A,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Zhansugurov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str. 040009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Taldykorgan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Almaty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region, Kazakhstan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hone:  +7 (7282) 22 21 23    (11-93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gylym.zhu@gmail.com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57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775</Words>
  <Application>Microsoft Office PowerPoint</Application>
  <PresentationFormat>Экран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онлайн подать статью в журнал  (Submission/ Submit a Manuscript / Article Submission)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macpro2</dc:creator>
  <cp:lastModifiedBy>09</cp:lastModifiedBy>
  <cp:revision>162</cp:revision>
  <cp:lastPrinted>2021-12-23T11:19:53Z</cp:lastPrinted>
  <dcterms:created xsi:type="dcterms:W3CDTF">2021-02-10T11:11:49Z</dcterms:created>
  <dcterms:modified xsi:type="dcterms:W3CDTF">2023-01-19T10:56:23Z</dcterms:modified>
</cp:coreProperties>
</file>