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2" r:id="rId3"/>
    <p:sldId id="275" r:id="rId4"/>
    <p:sldId id="274" r:id="rId5"/>
    <p:sldId id="273" r:id="rId6"/>
    <p:sldId id="276" r:id="rId7"/>
    <p:sldId id="277" r:id="rId8"/>
    <p:sldId id="278" r:id="rId9"/>
    <p:sldId id="281" r:id="rId10"/>
    <p:sldId id="283" r:id="rId11"/>
    <p:sldId id="284" r:id="rId12"/>
    <p:sldId id="285" r:id="rId13"/>
    <p:sldId id="25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871"/>
    <a:srgbClr val="B99B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458" autoAdjust="0"/>
    <p:restoredTop sz="94660" autoAdjust="0"/>
  </p:normalViewPr>
  <p:slideViewPr>
    <p:cSldViewPr>
      <p:cViewPr>
        <p:scale>
          <a:sx n="120" d="100"/>
          <a:sy n="120" d="100"/>
        </p:scale>
        <p:origin x="-1290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3180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3CEF5C-5FD0-41B2-B5F9-80E6E759B6C0}" type="datetimeFigureOut">
              <a:rPr lang="ru-RU" smtClean="0"/>
              <a:t>12.12.2024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2D497-8505-486B-B0ED-572CBAE503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220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A037-AE7D-4285-92ED-AE052BF312E6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F283-9016-4271-AE3C-1369D5339A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79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A037-AE7D-4285-92ED-AE052BF312E6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F283-9016-4271-AE3C-1369D5339A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44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A037-AE7D-4285-92ED-AE052BF312E6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F283-9016-4271-AE3C-1369D5339A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96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A037-AE7D-4285-92ED-AE052BF312E6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F283-9016-4271-AE3C-1369D5339A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381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A037-AE7D-4285-92ED-AE052BF312E6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F283-9016-4271-AE3C-1369D5339A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04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A037-AE7D-4285-92ED-AE052BF312E6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F283-9016-4271-AE3C-1369D5339A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44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A037-AE7D-4285-92ED-AE052BF312E6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F283-9016-4271-AE3C-1369D5339A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57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A037-AE7D-4285-92ED-AE052BF312E6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F283-9016-4271-AE3C-1369D5339A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816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A037-AE7D-4285-92ED-AE052BF312E6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F283-9016-4271-AE3C-1369D5339A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874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A037-AE7D-4285-92ED-AE052BF312E6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F283-9016-4271-AE3C-1369D5339A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433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A037-AE7D-4285-92ED-AE052BF312E6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5F283-9016-4271-AE3C-1369D5339A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650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0A037-AE7D-4285-92ED-AE052BF312E6}" type="datetimeFigureOut">
              <a:rPr lang="ru-RU" smtClean="0"/>
              <a:t>12.12.2024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5F283-9016-4271-AE3C-1369D5339A5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523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astanahub.com/ru/l/award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zan.gov.kz/client/#!/doc/201806/rus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astanahub.com/ru/l/scholarship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52" y="188640"/>
            <a:ext cx="9144000" cy="792088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0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08" y="116632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0001 Нурдаулет ЖГУ файлы\Adillovich\Шаблон прзентаций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909193" cy="8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1744867"/>
            <a:ext cx="640871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 онлайн подаче заявок </a:t>
            </a:r>
          </a:p>
          <a:p>
            <a:pPr algn="ctr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соискание премий в области науки, государственных научных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стипендий</a:t>
            </a:r>
          </a:p>
          <a:p>
            <a:pPr algn="ctr" fontAlgn="base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посредством информационной системы «Единое окно Национальной инновационной системы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base"/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base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79912" y="5877272"/>
            <a:ext cx="2030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Талдыкорган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2024 г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5497485"/>
            <a:ext cx="45141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Спикер: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И.о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начальника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ОНиПНКАбайдельданова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М.К. </a:t>
            </a:r>
          </a:p>
        </p:txBody>
      </p:sp>
    </p:spTree>
    <p:extLst>
      <p:ext uri="{BB962C8B-B14F-4D97-AF65-F5344CB8AC3E}">
        <p14:creationId xmlns:p14="http://schemas.microsoft.com/office/powerpoint/2010/main" val="1961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912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08" y="152003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688" y="1268760"/>
            <a:ext cx="5499383" cy="46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3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912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08" y="152003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5" y="1073029"/>
            <a:ext cx="9144470" cy="471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517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23912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08" y="152003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99" y="1130182"/>
            <a:ext cx="8795202" cy="45976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762" y="5727818"/>
            <a:ext cx="8274475" cy="95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645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52" y="188640"/>
            <a:ext cx="9144000" cy="792088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0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08" y="116632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0001 Нурдаулет ЖГУ файлы\Adillovich\Шаблон прзентаций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909193" cy="8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57392" y="3511514"/>
            <a:ext cx="2433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en-US" sz="1400" b="1" dirty="0">
                <a:solidFill>
                  <a:srgbClr val="073E65"/>
                </a:solidFill>
                <a:latin typeface="Times New Roman" pitchFamily="18" charset="0"/>
                <a:cs typeface="Arial" panose="020B0604020202020204" pitchFamily="34" charset="0"/>
              </a:rPr>
              <a:t>www.zhetysu.edu.kz</a:t>
            </a:r>
            <a:endParaRPr lang="ru-RU" sz="1400" dirty="0">
              <a:latin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7392" y="3943562"/>
            <a:ext cx="2433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en-US" sz="1400" b="1" dirty="0" err="1">
                <a:solidFill>
                  <a:srgbClr val="073E65"/>
                </a:solidFill>
                <a:latin typeface="Times New Roman" pitchFamily="18" charset="0"/>
                <a:cs typeface="Times New Roman" pitchFamily="18" charset="0"/>
              </a:rPr>
              <a:t>zhetysu.university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93994" y="3934360"/>
            <a:ext cx="2677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gylym.zhu@gmail.com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54906" y="3527563"/>
            <a:ext cx="2677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en-US" sz="1400" b="1" dirty="0">
                <a:solidFill>
                  <a:srgbClr val="073E65"/>
                </a:solidFill>
                <a:latin typeface="Times New Roman" pitchFamily="18" charset="0"/>
                <a:cs typeface="Times New Roman" pitchFamily="18" charset="0"/>
              </a:rPr>
              <a:t>+7 (7282) 22 00 17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44" y="6134849"/>
            <a:ext cx="3613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/>
            <a:r>
              <a:rPr lang="en-US" sz="1400" b="1" dirty="0" err="1" smtClean="0">
                <a:solidFill>
                  <a:srgbClr val="073E65"/>
                </a:solidFill>
                <a:latin typeface="Times New Roman" pitchFamily="18" charset="0"/>
                <a:cs typeface="Times New Roman" pitchFamily="18" charset="0"/>
              </a:rPr>
              <a:t>Taldyqorgan</a:t>
            </a:r>
            <a:r>
              <a:rPr lang="en-US" sz="1400" b="1" dirty="0" smtClean="0">
                <a:solidFill>
                  <a:srgbClr val="073E65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b="1" dirty="0" err="1" smtClean="0">
                <a:solidFill>
                  <a:srgbClr val="073E65"/>
                </a:solidFill>
                <a:latin typeface="Times New Roman" pitchFamily="18" charset="0"/>
                <a:cs typeface="Times New Roman" pitchFamily="18" charset="0"/>
              </a:rPr>
              <a:t>Zhansugurov</a:t>
            </a:r>
            <a:r>
              <a:rPr lang="en-US" sz="1400" b="1" dirty="0" smtClean="0">
                <a:solidFill>
                  <a:srgbClr val="073E6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>
                <a:solidFill>
                  <a:srgbClr val="073E65"/>
                </a:solidFill>
                <a:latin typeface="Times New Roman" pitchFamily="18" charset="0"/>
                <a:cs typeface="Times New Roman" pitchFamily="18" charset="0"/>
              </a:rPr>
              <a:t>st.</a:t>
            </a:r>
            <a:r>
              <a:rPr lang="en-US" sz="1400" b="1" dirty="0">
                <a:solidFill>
                  <a:srgbClr val="073E65"/>
                </a:solidFill>
                <a:latin typeface="Times New Roman" pitchFamily="18" charset="0"/>
                <a:cs typeface="Times New Roman" pitchFamily="18" charset="0"/>
              </a:rPr>
              <a:t> 187a</a:t>
            </a:r>
            <a:r>
              <a:rPr lang="en-US" sz="1400" b="1" dirty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/>
          </a:p>
        </p:txBody>
      </p:sp>
      <p:pic>
        <p:nvPicPr>
          <p:cNvPr id="3" name="Picture 2" descr="C:\Users\user\Downloads\Без имени-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59609" y="3451288"/>
            <a:ext cx="615785" cy="47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Без имени-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400" y="3881426"/>
            <a:ext cx="588202" cy="453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Без имени-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586" y="3915458"/>
            <a:ext cx="452600" cy="34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user\Downloads\Без имени-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295" y="3472547"/>
            <a:ext cx="611181" cy="471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ownloads\Без имени-6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71" y="5975715"/>
            <a:ext cx="746943" cy="5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flipV="1">
            <a:off x="1757392" y="3229740"/>
            <a:ext cx="5628112" cy="45719"/>
          </a:xfrm>
          <a:prstGeom prst="rect">
            <a:avLst/>
          </a:prstGeom>
          <a:solidFill>
            <a:srgbClr val="B99B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555776" y="2629128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algn="ctr"/>
            <a:r>
              <a:rPr lang="kk-KZ" b="1" dirty="0" smtClean="0">
                <a:solidFill>
                  <a:srgbClr val="073E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БАЙЛАНЫС/СВЯЗАТЬСЯ С НАМИ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811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52" y="188640"/>
            <a:ext cx="9144000" cy="792088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0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08" y="116632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0001 Нурдаулет ЖГУ файлы\Adillovich\Шаблон прзентаций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909193" cy="8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3" y="1432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l="16415" t="30610" r="17924" b="24643"/>
          <a:stretch/>
        </p:blipFill>
        <p:spPr bwMode="auto">
          <a:xfrm>
            <a:off x="420412" y="4121600"/>
            <a:ext cx="5472608" cy="18995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t="12062" r="1728" b="4799"/>
          <a:stretch/>
        </p:blipFill>
        <p:spPr bwMode="auto">
          <a:xfrm>
            <a:off x="238256" y="1001442"/>
            <a:ext cx="5836920" cy="27774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052480" y="1226225"/>
            <a:ext cx="269559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система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«Единое окно Национальной инновационной системы» 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://zan.gov.kz/client/#!/</a:t>
            </a:r>
            <a:r>
              <a:rPr lang="ru-RU" u="sng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doc/201806/rus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75176" y="4471198"/>
            <a:ext cx="2808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itchFamily="18" charset="0"/>
              </a:rPr>
              <a:t>Подача заявки: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премии: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u="sng" dirty="0">
                <a:latin typeface="Times New Roman" pitchFamily="18" charset="0"/>
                <a:cs typeface="Times New Roman" pitchFamily="18" charset="0"/>
                <a:hlinkClick r:id="rId7"/>
              </a:rPr>
              <a:t>https://astanahub.com/ru/l/awards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56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552" y="188640"/>
            <a:ext cx="9144000" cy="792088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0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08" y="116632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0001 Нурдаулет ЖГУ файлы\Adillovich\Шаблон прзентаций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909193" cy="8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0442" y="1340768"/>
            <a:ext cx="74199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конкурс на соискание 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премий в области науки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представляются следующие документы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 научная работа в виде монографий, глав в монографиях, статей, патентов, авторских свидетельств (не более 5);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2) описание работы (не более 0,5 печатных листов), в котором излагается ее содержание, актуальность и новизна исследований, основные научные результаты, их значимость и возможность дальнейшего использования;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выписка из протокола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заседания консультативно-совещательного органа организации, выдвинувшей работу;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4) справка с места основной работы кандидата на соискание премии;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5) краткая характеристика научной деятельности кандидата на соискание премии, с указанием его творческого вклада (для коллективных работ);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6)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справка из организации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выдвинувшей работу, удостоверяющая, что представленная на конкурс работа (серия работ) не удостаивалась ранее премий, выплачиваемых из средств республиканского бюджета; 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7) копия акта внедрения (при наличии);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8) уведомление о действующем 20-значном текущем счете в карточной базе. </a:t>
            </a:r>
          </a:p>
        </p:txBody>
      </p:sp>
    </p:spTree>
    <p:extLst>
      <p:ext uri="{BB962C8B-B14F-4D97-AF65-F5344CB8AC3E}">
        <p14:creationId xmlns:p14="http://schemas.microsoft.com/office/powerpoint/2010/main" val="322782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941512"/>
            <a:ext cx="4195480" cy="399256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Регистрация на портале: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552" y="188640"/>
            <a:ext cx="9144000" cy="792088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0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08" y="116632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0001 Нурдаулет ЖГУ файлы\Adillovich\Шаблон прзентаций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909193" cy="8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3" y="1432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4"/>
          <a:srcRect t="3734" r="-92" b="4982"/>
          <a:stretch/>
        </p:blipFill>
        <p:spPr bwMode="auto">
          <a:xfrm>
            <a:off x="2104472" y="4003526"/>
            <a:ext cx="4933950" cy="25311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/>
          <p:nvPr/>
        </p:nvPicPr>
        <p:blipFill rotWithShape="1">
          <a:blip r:embed="rId5"/>
          <a:srcRect t="3443" r="2061" b="3419"/>
          <a:stretch/>
        </p:blipFill>
        <p:spPr bwMode="auto">
          <a:xfrm>
            <a:off x="1943297" y="1432823"/>
            <a:ext cx="5256302" cy="1990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3573016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Войти с помощью ЭЦП ключа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4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-1" y="1371558"/>
            <a:ext cx="4195480" cy="476672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-552" y="188640"/>
            <a:ext cx="9144000" cy="792088"/>
          </a:xfrm>
          <a:prstGeom prst="rect">
            <a:avLst/>
          </a:prstGeom>
          <a:solidFill>
            <a:srgbClr val="B99B7A"/>
          </a:solidFill>
          <a:ln>
            <a:solidFill>
              <a:srgbClr val="B99B7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2" y="0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08" y="116632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E:\0001 Нурдаулет ЖГУ файлы\Adillovich\Шаблон прзентаций\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5877272"/>
            <a:ext cx="909193" cy="82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67543" y="143282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t="3502" r="925" b="4540"/>
          <a:stretch/>
        </p:blipFill>
        <p:spPr bwMode="auto">
          <a:xfrm>
            <a:off x="1629174" y="1169368"/>
            <a:ext cx="5884545" cy="30721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5"/>
          <a:srcRect t="3761" r="1361" b="3632"/>
          <a:stretch/>
        </p:blipFill>
        <p:spPr bwMode="auto">
          <a:xfrm>
            <a:off x="1659509" y="3572840"/>
            <a:ext cx="5858510" cy="3093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8723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3912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08" y="116632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5"/>
          <p:cNvPicPr>
            <a:picLocks noGrp="1"/>
          </p:cNvPicPr>
          <p:nvPr>
            <p:ph idx="1"/>
          </p:nvPr>
        </p:nvPicPr>
        <p:blipFill rotWithShape="1">
          <a:blip r:embed="rId3"/>
          <a:srcRect l="10799" t="10896" r="10555" b="6615"/>
          <a:stretch/>
        </p:blipFill>
        <p:spPr bwMode="auto">
          <a:xfrm>
            <a:off x="1115616" y="962651"/>
            <a:ext cx="7291481" cy="3690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4"/>
          <a:srcRect l="11600" t="5707" r="12379" b="4799"/>
          <a:stretch/>
        </p:blipFill>
        <p:spPr bwMode="auto">
          <a:xfrm>
            <a:off x="55962" y="3867785"/>
            <a:ext cx="4515485" cy="2990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5"/>
          <a:srcRect l="9411" t="9599" r="13766" b="8561"/>
          <a:stretch/>
        </p:blipFill>
        <p:spPr bwMode="auto">
          <a:xfrm>
            <a:off x="4355976" y="3845012"/>
            <a:ext cx="4563110" cy="27343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08760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3912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08" y="116632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user\Desktop\лого здания в белом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384" y="3536891"/>
            <a:ext cx="1413232" cy="65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3568" y="1124744"/>
            <a:ext cx="784887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151515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конкурс на соискание</a:t>
            </a:r>
            <a:r>
              <a:rPr lang="ru-RU" b="1" dirty="0">
                <a:solidFill>
                  <a:srgbClr val="1515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государственных научных стипендий</a:t>
            </a:r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в области науки представляются следующие документы: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1) мотивированное ходатайство (рекомендация) консультативно-совещательного органа организации;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2) справка с места основной работы кандидата на соискание государственной научной стипендии;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3) список научных публикаций кандидата на соискание государственной научной стипендии за последние пять лет, а также оттиски наиболее важных из них (</a:t>
            </a:r>
            <a:r>
              <a:rPr lang="ru-RU" b="1" dirty="0">
                <a:solidFill>
                  <a:srgbClr val="1515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более пяти</a:t>
            </a:r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4) копия акта внедрения (при наличии);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151515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5) уведомление о действующем двадцатизначном текущем счете в карточной базе.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11760" y="5157192"/>
            <a:ext cx="4572000" cy="646331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151515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стипендии: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u="sng" dirty="0">
                <a:solidFill>
                  <a:srgbClr val="1565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https://astanahub.com/ru/l/scholarships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72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2243" y="2135892"/>
            <a:ext cx="8039513" cy="3454578"/>
          </a:xfrm>
          <a:prstGeom prst="rect">
            <a:avLst/>
          </a:prstGeom>
        </p:spPr>
      </p:pic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008" y="116632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08" y="269032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23912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9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08" y="152003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5058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067154"/>
            <a:ext cx="8229600" cy="353493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23912"/>
            <a:ext cx="9144000" cy="908720"/>
          </a:xfrm>
          <a:prstGeom prst="rect">
            <a:avLst/>
          </a:prstGeom>
          <a:solidFill>
            <a:srgbClr val="2B487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:\Users\user\Desktop\лого здания в белом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208" y="152003"/>
            <a:ext cx="1412879" cy="65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2564904"/>
            <a:ext cx="5499383" cy="467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392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2841</TotalTime>
  <Words>99</Words>
  <Application>Microsoft Office PowerPoint</Application>
  <PresentationFormat>Экран (4:3)</PresentationFormat>
  <Paragraphs>30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09</cp:lastModifiedBy>
  <cp:revision>158</cp:revision>
  <dcterms:created xsi:type="dcterms:W3CDTF">2021-11-26T04:25:05Z</dcterms:created>
  <dcterms:modified xsi:type="dcterms:W3CDTF">2024-12-12T11:38:10Z</dcterms:modified>
</cp:coreProperties>
</file>